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56" r:id="rId5"/>
    <p:sldId id="263" r:id="rId6"/>
    <p:sldId id="3798" r:id="rId7"/>
    <p:sldId id="3812" r:id="rId8"/>
    <p:sldId id="264" r:id="rId9"/>
    <p:sldId id="3799" r:id="rId10"/>
    <p:sldId id="335" r:id="rId11"/>
    <p:sldId id="3780" r:id="rId12"/>
    <p:sldId id="327" r:id="rId13"/>
    <p:sldId id="3800" r:id="rId14"/>
    <p:sldId id="3813" r:id="rId15"/>
    <p:sldId id="274" r:id="rId16"/>
    <p:sldId id="334" r:id="rId17"/>
    <p:sldId id="3781" r:id="rId18"/>
    <p:sldId id="909" r:id="rId19"/>
    <p:sldId id="320" r:id="rId20"/>
  </p:sldIdLst>
  <p:sldSz cx="18288000" cy="10287000"/>
  <p:notesSz cx="6858000" cy="9144000"/>
  <p:embeddedFontLst>
    <p:embeddedFont>
      <p:font typeface="Archivo Black" panose="020B0A03020202020B04" pitchFamily="34" charset="77"/>
      <p:regular r:id="rId22"/>
    </p:embeddedFont>
    <p:embeddedFont>
      <p:font typeface="Bell MT" panose="02020503060305020303" pitchFamily="18" charset="77"/>
      <p:regular r:id="rId23"/>
      <p:bold r:id="rId24"/>
      <p:italic r:id="rId25"/>
    </p:embeddedFont>
    <p:embeddedFont>
      <p:font typeface="Berlin Sans FB Demi" panose="020F050202020403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Lucida Sans" panose="020B0602030504020204" pitchFamily="34" charset="77"/>
      <p:regular r:id="rId36"/>
      <p:bold r:id="rId37"/>
      <p:italic r:id="rId38"/>
      <p:boldItalic r:id="rId39"/>
    </p:embeddedFont>
    <p:embeddedFont>
      <p:font typeface="Miriam Libre" pitchFamily="2" charset="-79"/>
      <p:regular r:id="rId40"/>
      <p:bold r:id="rId41"/>
    </p:embeddedFont>
    <p:embeddedFont>
      <p:font typeface="Montserrat Classic Bold" panose="020B0604020202020204" pitchFamily="34" charset="0"/>
      <p:regular r:id="rId42"/>
    </p:embeddedFont>
    <p:embeddedFont>
      <p:font typeface="Muli Regular" panose="020B0604020202020204" pitchFamily="34" charset="0"/>
      <p:regular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Open Sans Bold" panose="020B0806030504020204" pitchFamily="34" charset="0"/>
      <p:regular r:id="rId48"/>
      <p:bold r:id="rId49"/>
    </p:embeddedFont>
    <p:embeddedFont>
      <p:font typeface="Open Sauce" panose="020B0604020202020204" pitchFamily="34" charset="0"/>
      <p:regular r:id="rId50"/>
    </p:embeddedFont>
    <p:embeddedFont>
      <p:font typeface="Rockwell" panose="02060603020205020403" pitchFamily="18" charset="77"/>
      <p:regular r:id="rId51"/>
      <p:bold r:id="rId52"/>
      <p:italic r:id="rId53"/>
      <p:boldItalic r:id="rId54"/>
    </p:embeddedFont>
    <p:embeddedFont>
      <p:font typeface="Tahoma" panose="020B0604030504040204" pitchFamily="34" charset="0"/>
      <p:regular r:id="rId55"/>
      <p:bold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D919616-BDAA-114C-81A4-A020483C5067}">
          <p14:sldIdLst>
            <p14:sldId id="256"/>
            <p14:sldId id="263"/>
            <p14:sldId id="3798"/>
            <p14:sldId id="3812"/>
            <p14:sldId id="264"/>
            <p14:sldId id="3799"/>
            <p14:sldId id="335"/>
            <p14:sldId id="3780"/>
            <p14:sldId id="327"/>
            <p14:sldId id="3800"/>
            <p14:sldId id="3813"/>
            <p14:sldId id="274"/>
            <p14:sldId id="334"/>
            <p14:sldId id="3781"/>
            <p14:sldId id="90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959"/>
    <a:srgbClr val="FFFFFF"/>
    <a:srgbClr val="F2F2F2"/>
    <a:srgbClr val="1E1B44"/>
    <a:srgbClr val="FB5F53"/>
    <a:srgbClr val="49BC5E"/>
    <a:srgbClr val="FFBD59"/>
    <a:srgbClr val="0A4B74"/>
    <a:srgbClr val="CCC2CA"/>
    <a:srgbClr val="D7D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3" autoAdjust="0"/>
    <p:restoredTop sz="93908" autoAdjust="0"/>
  </p:normalViewPr>
  <p:slideViewPr>
    <p:cSldViewPr>
      <p:cViewPr varScale="1">
        <p:scale>
          <a:sx n="68" d="100"/>
          <a:sy n="68" d="100"/>
        </p:scale>
        <p:origin x="78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font" Target="fonts/font29.fntdata"/><Relationship Id="rId55" Type="http://schemas.openxmlformats.org/officeDocument/2006/relationships/font" Target="fonts/font34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font" Target="fonts/font32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56" Type="http://schemas.openxmlformats.org/officeDocument/2006/relationships/font" Target="fonts/font35.fntdata"/><Relationship Id="rId8" Type="http://schemas.openxmlformats.org/officeDocument/2006/relationships/slide" Target="slides/slide4.xml"/><Relationship Id="rId51" Type="http://schemas.openxmlformats.org/officeDocument/2006/relationships/font" Target="fonts/font3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20.fntdata"/><Relationship Id="rId54" Type="http://schemas.openxmlformats.org/officeDocument/2006/relationships/font" Target="fonts/font3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font" Target="fonts/font31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03CC-9DFD-4EC9-9546-C8591D1898D7}" type="datetimeFigureOut">
              <a:rPr lang="es-EC" smtClean="0"/>
              <a:t>7/12/23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B30F9-4ECE-4A78-9FA8-5471F6AA588B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086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B30F9-4ECE-4A78-9FA8-5471F6AA588B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166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B30F9-4ECE-4A78-9FA8-5471F6AA588B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242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B30F9-4ECE-4A78-9FA8-5471F6AA588B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263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emorocho@utpl.edu.ec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24ECE0-4F44-46CC-9BC3-90C1EA8E9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6"/>
            <a:ext cx="18135600" cy="1025330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4521330">
            <a:off x="8463451" y="5603715"/>
            <a:ext cx="14167639" cy="711923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91521" y="6937923"/>
            <a:ext cx="9904959" cy="680751"/>
          </a:xfrm>
          <a:custGeom>
            <a:avLst/>
            <a:gdLst/>
            <a:ahLst/>
            <a:cxnLst/>
            <a:rect l="l" t="t" r="r" b="b"/>
            <a:pathLst>
              <a:path w="9904959" h="680751">
                <a:moveTo>
                  <a:pt x="0" y="0"/>
                </a:moveTo>
                <a:lnTo>
                  <a:pt x="9904958" y="0"/>
                </a:lnTo>
                <a:lnTo>
                  <a:pt x="9904958" y="680752"/>
                </a:lnTo>
                <a:lnTo>
                  <a:pt x="0" y="6807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736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87978" y="4967104"/>
            <a:ext cx="5992568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5"/>
              </a:lnSpc>
            </a:pPr>
            <a:r>
              <a:rPr lang="en-US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MARY MOROCHO QUEZADA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2FBF660-EDD0-464C-A325-DFF816BC3F77}"/>
              </a:ext>
            </a:extLst>
          </p:cNvPr>
          <p:cNvSpPr/>
          <p:nvPr/>
        </p:nvSpPr>
        <p:spPr>
          <a:xfrm>
            <a:off x="5043598" y="5659034"/>
            <a:ext cx="6881327" cy="53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chivo Black"/>
              </a:rPr>
              <a:t>Latin American and Caribbean Institute for Quality in Higher Distance Education (CALED)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99C794-97F2-4986-AAF7-77CB2F6DE7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64" y="6706697"/>
            <a:ext cx="1600909" cy="18239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10933" y="2162535"/>
            <a:ext cx="12257370" cy="2066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84"/>
              </a:lnSpc>
            </a:pPr>
            <a:r>
              <a:rPr lang="en-US" sz="4000" dirty="0">
                <a:solidFill>
                  <a:srgbClr val="002060"/>
                </a:solidFill>
                <a:latin typeface="Archivo Black"/>
              </a:rPr>
              <a:t>MODELS FOR EVALUATING THE QUALITY OF DISTANCE AND ONLINE HIGHER EDUCATION IN LATIN AMERICA AND THE CARIBBEAN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E9AFA78-80FF-404D-8A4F-B83E8B13507B}"/>
              </a:ext>
            </a:extLst>
          </p:cNvPr>
          <p:cNvCxnSpPr/>
          <p:nvPr/>
        </p:nvCxnSpPr>
        <p:spPr>
          <a:xfrm>
            <a:off x="1862564" y="4533900"/>
            <a:ext cx="123943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">
            <a:extLst>
              <a:ext uri="{FF2B5EF4-FFF2-40B4-BE49-F238E27FC236}">
                <a16:creationId xmlns:a16="http://schemas.microsoft.com/office/drawing/2014/main" id="{BA2373E7-34CE-4695-ABDA-2622B4BBFAD0}"/>
              </a:ext>
            </a:extLst>
          </p:cNvPr>
          <p:cNvSpPr/>
          <p:nvPr/>
        </p:nvSpPr>
        <p:spPr>
          <a:xfrm>
            <a:off x="537267" y="8546304"/>
            <a:ext cx="4969679" cy="1359793"/>
          </a:xfrm>
          <a:custGeom>
            <a:avLst/>
            <a:gdLst/>
            <a:ahLst/>
            <a:cxnLst/>
            <a:rect l="l" t="t" r="r" b="b"/>
            <a:pathLst>
              <a:path w="10255900" h="1998689">
                <a:moveTo>
                  <a:pt x="0" y="0"/>
                </a:moveTo>
                <a:lnTo>
                  <a:pt x="10255900" y="0"/>
                </a:lnTo>
                <a:lnTo>
                  <a:pt x="10255900" y="1998689"/>
                </a:lnTo>
                <a:lnTo>
                  <a:pt x="0" y="19986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28FAAA6-2DFF-4EE8-A625-BDC0648584B7}"/>
              </a:ext>
            </a:extLst>
          </p:cNvPr>
          <p:cNvSpPr/>
          <p:nvPr/>
        </p:nvSpPr>
        <p:spPr>
          <a:xfrm>
            <a:off x="1371600" y="571500"/>
            <a:ext cx="1638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 FOR THE EVALUATION OF THE QUALITY OF POSTGRADUATE DISTANCE LEARNING PROGRAMS</a:t>
            </a:r>
            <a:endParaRPr lang="es-EC" dirty="0"/>
          </a:p>
        </p:txBody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id="{3E34F1A7-26D9-4E03-BCBD-44DEB078C6DF}"/>
              </a:ext>
            </a:extLst>
          </p:cNvPr>
          <p:cNvSpPr txBox="1"/>
          <p:nvPr/>
        </p:nvSpPr>
        <p:spPr>
          <a:xfrm>
            <a:off x="12364142" y="1540815"/>
            <a:ext cx="724853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500" dirty="0">
                <a:solidFill>
                  <a:srgbClr val="FAFAFA"/>
                </a:solidFill>
                <a:latin typeface="Open Sans Bold"/>
              </a:rPr>
              <a:t>6</a:t>
            </a:r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2FFE600F-09E0-46E7-B1E8-39CB9794E4F6}"/>
              </a:ext>
            </a:extLst>
          </p:cNvPr>
          <p:cNvGrpSpPr/>
          <p:nvPr/>
        </p:nvGrpSpPr>
        <p:grpSpPr>
          <a:xfrm>
            <a:off x="286837" y="2228966"/>
            <a:ext cx="5787159" cy="6753368"/>
            <a:chOff x="2711450" y="1899341"/>
            <a:chExt cx="3608856" cy="4043262"/>
          </a:xfrm>
        </p:grpSpPr>
        <p:sp>
          <p:nvSpPr>
            <p:cNvPr id="26" name="Oval 47">
              <a:extLst>
                <a:ext uri="{FF2B5EF4-FFF2-40B4-BE49-F238E27FC236}">
                  <a16:creationId xmlns:a16="http://schemas.microsoft.com/office/drawing/2014/main" id="{693C6205-5F43-4821-AFD9-CE9E6DC46C22}"/>
                </a:ext>
              </a:extLst>
            </p:cNvPr>
            <p:cNvSpPr/>
            <p:nvPr/>
          </p:nvSpPr>
          <p:spPr>
            <a:xfrm>
              <a:off x="2790307" y="4370894"/>
              <a:ext cx="3529999" cy="157170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12">
              <a:extLst>
                <a:ext uri="{FF2B5EF4-FFF2-40B4-BE49-F238E27FC236}">
                  <a16:creationId xmlns:a16="http://schemas.microsoft.com/office/drawing/2014/main" id="{CA27C449-12AF-4B17-BF72-827251331740}"/>
                </a:ext>
              </a:extLst>
            </p:cNvPr>
            <p:cNvGrpSpPr/>
            <p:nvPr/>
          </p:nvGrpSpPr>
          <p:grpSpPr>
            <a:xfrm>
              <a:off x="2711450" y="1899341"/>
              <a:ext cx="3413126" cy="3421270"/>
              <a:chOff x="2711450" y="1899341"/>
              <a:chExt cx="3413126" cy="3421270"/>
            </a:xfrm>
            <a:effectLst>
              <a:reflection blurRad="6350" stA="52000" endA="300" endPos="35000" dir="5400000" sy="-100000" algn="bl" rotWithShape="0"/>
            </a:effectLst>
          </p:grpSpPr>
          <p:grpSp>
            <p:nvGrpSpPr>
              <p:cNvPr id="36" name="Group 9">
                <a:extLst>
                  <a:ext uri="{FF2B5EF4-FFF2-40B4-BE49-F238E27FC236}">
                    <a16:creationId xmlns:a16="http://schemas.microsoft.com/office/drawing/2014/main" id="{7C59ACD8-4DF7-4773-BA6F-B20F89EE83F0}"/>
                  </a:ext>
                </a:extLst>
              </p:cNvPr>
              <p:cNvGrpSpPr/>
              <p:nvPr/>
            </p:nvGrpSpPr>
            <p:grpSpPr>
              <a:xfrm>
                <a:off x="2711450" y="2685419"/>
                <a:ext cx="1857262" cy="2586317"/>
                <a:chOff x="2711450" y="2685419"/>
                <a:chExt cx="1857262" cy="2586317"/>
              </a:xfrm>
            </p:grpSpPr>
            <p:sp>
              <p:nvSpPr>
                <p:cNvPr id="43" name="Freeform 70">
                  <a:extLst>
                    <a:ext uri="{FF2B5EF4-FFF2-40B4-BE49-F238E27FC236}">
                      <a16:creationId xmlns:a16="http://schemas.microsoft.com/office/drawing/2014/main" id="{C1EB7E6B-7C25-4678-B9D9-5F5F4D5D3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1450" y="2685419"/>
                  <a:ext cx="1857262" cy="2586317"/>
                </a:xfrm>
                <a:custGeom>
                  <a:avLst/>
                  <a:gdLst/>
                  <a:ahLst/>
                  <a:cxnLst>
                    <a:cxn ang="0">
                      <a:pos x="228" y="198"/>
                    </a:cxn>
                    <a:cxn ang="0">
                      <a:pos x="189" y="192"/>
                    </a:cxn>
                    <a:cxn ang="0">
                      <a:pos x="147" y="103"/>
                    </a:cxn>
                    <a:cxn ang="0">
                      <a:pos x="151" y="105"/>
                    </a:cxn>
                    <a:cxn ang="0">
                      <a:pos x="150" y="94"/>
                    </a:cxn>
                    <a:cxn ang="0">
                      <a:pos x="140" y="0"/>
                    </a:cxn>
                    <a:cxn ang="0">
                      <a:pos x="49" y="32"/>
                    </a:cxn>
                    <a:cxn ang="0">
                      <a:pos x="40" y="35"/>
                    </a:cxn>
                    <a:cxn ang="0">
                      <a:pos x="46" y="39"/>
                    </a:cxn>
                    <a:cxn ang="0">
                      <a:pos x="43" y="45"/>
                    </a:cxn>
                    <a:cxn ang="0">
                      <a:pos x="142" y="300"/>
                    </a:cxn>
                    <a:cxn ang="0">
                      <a:pos x="227" y="316"/>
                    </a:cxn>
                    <a:cxn ang="0">
                      <a:pos x="153" y="256"/>
                    </a:cxn>
                    <a:cxn ang="0">
                      <a:pos x="228" y="198"/>
                    </a:cxn>
                  </a:cxnLst>
                  <a:rect l="0" t="0" r="r" b="b"/>
                  <a:pathLst>
                    <a:path w="228" h="317">
                      <a:moveTo>
                        <a:pt x="228" y="198"/>
                      </a:moveTo>
                      <a:cubicBezTo>
                        <a:pt x="215" y="200"/>
                        <a:pt x="202" y="198"/>
                        <a:pt x="189" y="192"/>
                      </a:cubicBezTo>
                      <a:cubicBezTo>
                        <a:pt x="154" y="177"/>
                        <a:pt x="137" y="138"/>
                        <a:pt x="147" y="103"/>
                      </a:cubicBezTo>
                      <a:cubicBezTo>
                        <a:pt x="151" y="105"/>
                        <a:pt x="151" y="105"/>
                        <a:pt x="151" y="105"/>
                      </a:cubicBezTo>
                      <a:cubicBezTo>
                        <a:pt x="150" y="94"/>
                        <a:pt x="150" y="94"/>
                        <a:pt x="150" y="94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49" y="32"/>
                        <a:pt x="49" y="32"/>
                        <a:pt x="49" y="32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45" y="41"/>
                        <a:pt x="44" y="43"/>
                        <a:pt x="43" y="45"/>
                      </a:cubicBezTo>
                      <a:cubicBezTo>
                        <a:pt x="0" y="142"/>
                        <a:pt x="44" y="257"/>
                        <a:pt x="142" y="300"/>
                      </a:cubicBezTo>
                      <a:cubicBezTo>
                        <a:pt x="169" y="312"/>
                        <a:pt x="198" y="317"/>
                        <a:pt x="227" y="316"/>
                      </a:cubicBezTo>
                      <a:cubicBezTo>
                        <a:pt x="153" y="256"/>
                        <a:pt x="153" y="256"/>
                        <a:pt x="153" y="256"/>
                      </a:cubicBezTo>
                      <a:lnTo>
                        <a:pt x="228" y="19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50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71">
                  <a:extLst>
                    <a:ext uri="{FF2B5EF4-FFF2-40B4-BE49-F238E27FC236}">
                      <a16:creationId xmlns:a16="http://schemas.microsoft.com/office/drawing/2014/main" id="{336CEDDE-6D00-4B36-960E-BDE72E946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681" y="2775024"/>
                  <a:ext cx="1441822" cy="2423399"/>
                </a:xfrm>
                <a:custGeom>
                  <a:avLst/>
                  <a:gdLst/>
                  <a:ahLst/>
                  <a:cxnLst>
                    <a:cxn ang="0">
                      <a:pos x="175" y="297"/>
                    </a:cxn>
                    <a:cxn ang="0">
                      <a:pos x="116" y="282"/>
                    </a:cxn>
                    <a:cxn ang="0">
                      <a:pos x="18" y="179"/>
                    </a:cxn>
                    <a:cxn ang="0">
                      <a:pos x="21" y="37"/>
                    </a:cxn>
                    <a:cxn ang="0">
                      <a:pos x="24" y="31"/>
                    </a:cxn>
                    <a:cxn ang="0">
                      <a:pos x="25" y="28"/>
                    </a:cxn>
                    <a:cxn ang="0">
                      <a:pos x="25" y="28"/>
                    </a:cxn>
                    <a:cxn ang="0">
                      <a:pos x="104" y="0"/>
                    </a:cxn>
                    <a:cxn ang="0">
                      <a:pos x="112" y="81"/>
                    </a:cxn>
                    <a:cxn ang="0">
                      <a:pos x="112" y="85"/>
                    </a:cxn>
                    <a:cxn ang="0">
                      <a:pos x="110" y="90"/>
                    </a:cxn>
                    <a:cxn ang="0">
                      <a:pos x="115" y="148"/>
                    </a:cxn>
                    <a:cxn ang="0">
                      <a:pos x="157" y="189"/>
                    </a:cxn>
                    <a:cxn ang="0">
                      <a:pos x="177" y="194"/>
                    </a:cxn>
                    <a:cxn ang="0">
                      <a:pos x="119" y="239"/>
                    </a:cxn>
                    <a:cxn ang="0">
                      <a:pos x="115" y="242"/>
                    </a:cxn>
                    <a:cxn ang="0">
                      <a:pos x="111" y="245"/>
                    </a:cxn>
                    <a:cxn ang="0">
                      <a:pos x="115" y="248"/>
                    </a:cxn>
                    <a:cxn ang="0">
                      <a:pos x="119" y="251"/>
                    </a:cxn>
                    <a:cxn ang="0">
                      <a:pos x="175" y="297"/>
                    </a:cxn>
                  </a:cxnLst>
                  <a:rect l="0" t="0" r="r" b="b"/>
                  <a:pathLst>
                    <a:path w="177" h="297">
                      <a:moveTo>
                        <a:pt x="175" y="297"/>
                      </a:moveTo>
                      <a:cubicBezTo>
                        <a:pt x="155" y="295"/>
                        <a:pt x="135" y="290"/>
                        <a:pt x="116" y="282"/>
                      </a:cubicBezTo>
                      <a:cubicBezTo>
                        <a:pt x="71" y="262"/>
                        <a:pt x="36" y="225"/>
                        <a:pt x="18" y="179"/>
                      </a:cubicBezTo>
                      <a:cubicBezTo>
                        <a:pt x="0" y="133"/>
                        <a:pt x="1" y="82"/>
                        <a:pt x="21" y="37"/>
                      </a:cubicBezTo>
                      <a:cubicBezTo>
                        <a:pt x="22" y="35"/>
                        <a:pt x="23" y="33"/>
                        <a:pt x="24" y="31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12" y="81"/>
                        <a:pt x="112" y="81"/>
                        <a:pt x="112" y="81"/>
                      </a:cubicBezTo>
                      <a:cubicBezTo>
                        <a:pt x="112" y="85"/>
                        <a:pt x="112" y="85"/>
                        <a:pt x="112" y="85"/>
                      </a:cubicBezTo>
                      <a:cubicBezTo>
                        <a:pt x="110" y="90"/>
                        <a:pt x="110" y="90"/>
                        <a:pt x="110" y="90"/>
                      </a:cubicBezTo>
                      <a:cubicBezTo>
                        <a:pt x="105" y="109"/>
                        <a:pt x="107" y="129"/>
                        <a:pt x="115" y="148"/>
                      </a:cubicBezTo>
                      <a:cubicBezTo>
                        <a:pt x="124" y="166"/>
                        <a:pt x="139" y="180"/>
                        <a:pt x="157" y="189"/>
                      </a:cubicBezTo>
                      <a:cubicBezTo>
                        <a:pt x="163" y="191"/>
                        <a:pt x="170" y="193"/>
                        <a:pt x="177" y="194"/>
                      </a:cubicBezTo>
                      <a:cubicBezTo>
                        <a:pt x="119" y="239"/>
                        <a:pt x="119" y="239"/>
                        <a:pt x="119" y="239"/>
                      </a:cubicBezTo>
                      <a:cubicBezTo>
                        <a:pt x="115" y="242"/>
                        <a:pt x="115" y="242"/>
                        <a:pt x="115" y="242"/>
                      </a:cubicBezTo>
                      <a:cubicBezTo>
                        <a:pt x="111" y="245"/>
                        <a:pt x="111" y="245"/>
                        <a:pt x="111" y="245"/>
                      </a:cubicBezTo>
                      <a:cubicBezTo>
                        <a:pt x="115" y="248"/>
                        <a:pt x="115" y="248"/>
                        <a:pt x="115" y="248"/>
                      </a:cubicBezTo>
                      <a:cubicBezTo>
                        <a:pt x="119" y="251"/>
                        <a:pt x="119" y="251"/>
                        <a:pt x="119" y="251"/>
                      </a:cubicBezTo>
                      <a:cubicBezTo>
                        <a:pt x="175" y="297"/>
                        <a:pt x="175" y="297"/>
                        <a:pt x="175" y="2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1">
                <a:extLst>
                  <a:ext uri="{FF2B5EF4-FFF2-40B4-BE49-F238E27FC236}">
                    <a16:creationId xmlns:a16="http://schemas.microsoft.com/office/drawing/2014/main" id="{464D2C47-9FCA-4A73-8F7E-C58027D24B3E}"/>
                  </a:ext>
                </a:extLst>
              </p:cNvPr>
              <p:cNvGrpSpPr/>
              <p:nvPr/>
            </p:nvGrpSpPr>
            <p:grpSpPr>
              <a:xfrm>
                <a:off x="3957770" y="3100859"/>
                <a:ext cx="2166806" cy="2219752"/>
                <a:chOff x="3957770" y="3100859"/>
                <a:chExt cx="2166806" cy="2219752"/>
              </a:xfrm>
            </p:grpSpPr>
            <p:sp>
              <p:nvSpPr>
                <p:cNvPr id="41" name="Freeform 72">
                  <a:extLst>
                    <a:ext uri="{FF2B5EF4-FFF2-40B4-BE49-F238E27FC236}">
                      <a16:creationId xmlns:a16="http://schemas.microsoft.com/office/drawing/2014/main" id="{5005C3AE-7243-4FB0-A537-9D0774879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7770" y="3100859"/>
                  <a:ext cx="2166806" cy="2219752"/>
                </a:xfrm>
                <a:custGeom>
                  <a:avLst/>
                  <a:gdLst/>
                  <a:ahLst/>
                  <a:cxnLst>
                    <a:cxn ang="0">
                      <a:pos x="247" y="0"/>
                    </a:cxn>
                    <a:cxn ang="0">
                      <a:pos x="215" y="90"/>
                    </a:cxn>
                    <a:cxn ang="0">
                      <a:pos x="136" y="39"/>
                    </a:cxn>
                    <a:cxn ang="0">
                      <a:pos x="137" y="103"/>
                    </a:cxn>
                    <a:cxn ang="0">
                      <a:pos x="83" y="146"/>
                    </a:cxn>
                    <a:cxn ang="0">
                      <a:pos x="83" y="141"/>
                    </a:cxn>
                    <a:cxn ang="0">
                      <a:pos x="75" y="147"/>
                    </a:cxn>
                    <a:cxn ang="0">
                      <a:pos x="0" y="205"/>
                    </a:cxn>
                    <a:cxn ang="0">
                      <a:pos x="74" y="265"/>
                    </a:cxn>
                    <a:cxn ang="0">
                      <a:pos x="82" y="272"/>
                    </a:cxn>
                    <a:cxn ang="0">
                      <a:pos x="82" y="265"/>
                    </a:cxn>
                    <a:cxn ang="0">
                      <a:pos x="244" y="150"/>
                    </a:cxn>
                    <a:cxn ang="0">
                      <a:pos x="247" y="0"/>
                    </a:cxn>
                  </a:cxnLst>
                  <a:rect l="0" t="0" r="r" b="b"/>
                  <a:pathLst>
                    <a:path w="266" h="272">
                      <a:moveTo>
                        <a:pt x="247" y="0"/>
                      </a:moveTo>
                      <a:cubicBezTo>
                        <a:pt x="215" y="90"/>
                        <a:pt x="215" y="90"/>
                        <a:pt x="215" y="90"/>
                      </a:cubicBezTo>
                      <a:cubicBezTo>
                        <a:pt x="136" y="39"/>
                        <a:pt x="136" y="39"/>
                        <a:pt x="136" y="39"/>
                      </a:cubicBezTo>
                      <a:cubicBezTo>
                        <a:pt x="145" y="58"/>
                        <a:pt x="146" y="81"/>
                        <a:pt x="137" y="103"/>
                      </a:cubicBezTo>
                      <a:cubicBezTo>
                        <a:pt x="126" y="126"/>
                        <a:pt x="106" y="141"/>
                        <a:pt x="83" y="146"/>
                      </a:cubicBezTo>
                      <a:cubicBezTo>
                        <a:pt x="83" y="141"/>
                        <a:pt x="83" y="141"/>
                        <a:pt x="83" y="141"/>
                      </a:cubicBezTo>
                      <a:cubicBezTo>
                        <a:pt x="75" y="147"/>
                        <a:pt x="75" y="147"/>
                        <a:pt x="75" y="147"/>
                      </a:cubicBezTo>
                      <a:cubicBezTo>
                        <a:pt x="0" y="205"/>
                        <a:pt x="0" y="205"/>
                        <a:pt x="0" y="205"/>
                      </a:cubicBezTo>
                      <a:cubicBezTo>
                        <a:pt x="74" y="265"/>
                        <a:pt x="74" y="265"/>
                        <a:pt x="74" y="265"/>
                      </a:cubicBezTo>
                      <a:cubicBezTo>
                        <a:pt x="82" y="272"/>
                        <a:pt x="82" y="272"/>
                        <a:pt x="82" y="272"/>
                      </a:cubicBezTo>
                      <a:cubicBezTo>
                        <a:pt x="82" y="265"/>
                        <a:pt x="82" y="265"/>
                        <a:pt x="82" y="265"/>
                      </a:cubicBezTo>
                      <a:cubicBezTo>
                        <a:pt x="151" y="260"/>
                        <a:pt x="214" y="218"/>
                        <a:pt x="244" y="150"/>
                      </a:cubicBezTo>
                      <a:cubicBezTo>
                        <a:pt x="266" y="100"/>
                        <a:pt x="266" y="46"/>
                        <a:pt x="24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73">
                  <a:extLst>
                    <a:ext uri="{FF2B5EF4-FFF2-40B4-BE49-F238E27FC236}">
                      <a16:creationId xmlns:a16="http://schemas.microsoft.com/office/drawing/2014/main" id="{F77A918F-EAC8-41EA-87E6-E442F790DD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3667" y="3296360"/>
                  <a:ext cx="1995742" cy="1902063"/>
                </a:xfrm>
                <a:custGeom>
                  <a:avLst/>
                  <a:gdLst/>
                  <a:ahLst/>
                  <a:cxnLst>
                    <a:cxn ang="0">
                      <a:pos x="63" y="233"/>
                    </a:cxn>
                    <a:cxn ang="0">
                      <a:pos x="0" y="181"/>
                    </a:cxn>
                    <a:cxn ang="0">
                      <a:pos x="64" y="132"/>
                    </a:cxn>
                    <a:cxn ang="0">
                      <a:pos x="67" y="131"/>
                    </a:cxn>
                    <a:cxn ang="0">
                      <a:pos x="72" y="130"/>
                    </a:cxn>
                    <a:cxn ang="0">
                      <a:pos x="131" y="82"/>
                    </a:cxn>
                    <a:cxn ang="0">
                      <a:pos x="137" y="33"/>
                    </a:cxn>
                    <a:cxn ang="0">
                      <a:pos x="197" y="72"/>
                    </a:cxn>
                    <a:cxn ang="0">
                      <a:pos x="201" y="75"/>
                    </a:cxn>
                    <a:cxn ang="0">
                      <a:pos x="206" y="78"/>
                    </a:cxn>
                    <a:cxn ang="0">
                      <a:pos x="207" y="73"/>
                    </a:cxn>
                    <a:cxn ang="0">
                      <a:pos x="209" y="68"/>
                    </a:cxn>
                    <a:cxn ang="0">
                      <a:pos x="234" y="0"/>
                    </a:cxn>
                    <a:cxn ang="0">
                      <a:pos x="224" y="123"/>
                    </a:cxn>
                    <a:cxn ang="0">
                      <a:pos x="68" y="233"/>
                    </a:cxn>
                    <a:cxn ang="0">
                      <a:pos x="64" y="233"/>
                    </a:cxn>
                    <a:cxn ang="0">
                      <a:pos x="63" y="233"/>
                    </a:cxn>
                  </a:cxnLst>
                  <a:rect l="0" t="0" r="r" b="b"/>
                  <a:pathLst>
                    <a:path w="245" h="233">
                      <a:moveTo>
                        <a:pt x="63" y="233"/>
                      </a:moveTo>
                      <a:cubicBezTo>
                        <a:pt x="0" y="181"/>
                        <a:pt x="0" y="181"/>
                        <a:pt x="0" y="181"/>
                      </a:cubicBezTo>
                      <a:cubicBezTo>
                        <a:pt x="64" y="132"/>
                        <a:pt x="64" y="132"/>
                        <a:pt x="64" y="132"/>
                      </a:cubicBezTo>
                      <a:cubicBezTo>
                        <a:pt x="67" y="131"/>
                        <a:pt x="67" y="131"/>
                        <a:pt x="67" y="131"/>
                      </a:cubicBezTo>
                      <a:cubicBezTo>
                        <a:pt x="72" y="130"/>
                        <a:pt x="72" y="130"/>
                        <a:pt x="72" y="130"/>
                      </a:cubicBezTo>
                      <a:cubicBezTo>
                        <a:pt x="98" y="124"/>
                        <a:pt x="120" y="106"/>
                        <a:pt x="131" y="82"/>
                      </a:cubicBezTo>
                      <a:cubicBezTo>
                        <a:pt x="138" y="67"/>
                        <a:pt x="140" y="50"/>
                        <a:pt x="137" y="33"/>
                      </a:cubicBezTo>
                      <a:cubicBezTo>
                        <a:pt x="197" y="72"/>
                        <a:pt x="197" y="72"/>
                        <a:pt x="197" y="72"/>
                      </a:cubicBezTo>
                      <a:cubicBezTo>
                        <a:pt x="201" y="75"/>
                        <a:pt x="201" y="75"/>
                        <a:pt x="201" y="75"/>
                      </a:cubicBezTo>
                      <a:cubicBezTo>
                        <a:pt x="206" y="78"/>
                        <a:pt x="206" y="78"/>
                        <a:pt x="206" y="78"/>
                      </a:cubicBezTo>
                      <a:cubicBezTo>
                        <a:pt x="207" y="73"/>
                        <a:pt x="207" y="73"/>
                        <a:pt x="207" y="73"/>
                      </a:cubicBezTo>
                      <a:cubicBezTo>
                        <a:pt x="209" y="68"/>
                        <a:pt x="209" y="68"/>
                        <a:pt x="209" y="68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45" y="40"/>
                        <a:pt x="241" y="84"/>
                        <a:pt x="224" y="123"/>
                      </a:cubicBezTo>
                      <a:cubicBezTo>
                        <a:pt x="196" y="186"/>
                        <a:pt x="137" y="228"/>
                        <a:pt x="68" y="233"/>
                      </a:cubicBezTo>
                      <a:cubicBezTo>
                        <a:pt x="64" y="233"/>
                        <a:pt x="64" y="233"/>
                        <a:pt x="64" y="233"/>
                      </a:cubicBezTo>
                      <a:cubicBezTo>
                        <a:pt x="63" y="233"/>
                        <a:pt x="63" y="233"/>
                        <a:pt x="63" y="233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0">
                <a:extLst>
                  <a:ext uri="{FF2B5EF4-FFF2-40B4-BE49-F238E27FC236}">
                    <a16:creationId xmlns:a16="http://schemas.microsoft.com/office/drawing/2014/main" id="{99EB8530-3C07-456C-80B5-CD75FA20411A}"/>
                  </a:ext>
                </a:extLst>
              </p:cNvPr>
              <p:cNvGrpSpPr/>
              <p:nvPr/>
            </p:nvGrpSpPr>
            <p:grpSpPr>
              <a:xfrm>
                <a:off x="3110598" y="1899341"/>
                <a:ext cx="2883643" cy="1934647"/>
                <a:chOff x="3110598" y="1899341"/>
                <a:chExt cx="2883643" cy="1934647"/>
              </a:xfrm>
            </p:grpSpPr>
            <p:sp>
              <p:nvSpPr>
                <p:cNvPr id="39" name="Freeform 74">
                  <a:extLst>
                    <a:ext uri="{FF2B5EF4-FFF2-40B4-BE49-F238E27FC236}">
                      <a16:creationId xmlns:a16="http://schemas.microsoft.com/office/drawing/2014/main" id="{91B4E731-87EC-4E49-AEEB-5EF533479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0598" y="1899341"/>
                  <a:ext cx="2883643" cy="1934647"/>
                </a:xfrm>
                <a:custGeom>
                  <a:avLst/>
                  <a:gdLst/>
                  <a:ahLst/>
                  <a:cxnLst>
                    <a:cxn ang="0">
                      <a:pos x="348" y="139"/>
                    </a:cxn>
                    <a:cxn ang="0">
                      <a:pos x="249" y="42"/>
                    </a:cxn>
                    <a:cxn ang="0">
                      <a:pos x="0" y="128"/>
                    </a:cxn>
                    <a:cxn ang="0">
                      <a:pos x="91" y="96"/>
                    </a:cxn>
                    <a:cxn ang="0">
                      <a:pos x="101" y="190"/>
                    </a:cxn>
                    <a:cxn ang="0">
                      <a:pos x="102" y="188"/>
                    </a:cxn>
                    <a:cxn ang="0">
                      <a:pos x="202" y="149"/>
                    </a:cxn>
                    <a:cxn ang="0">
                      <a:pos x="235" y="178"/>
                    </a:cxn>
                    <a:cxn ang="0">
                      <a:pos x="230" y="180"/>
                    </a:cxn>
                    <a:cxn ang="0">
                      <a:pos x="240" y="186"/>
                    </a:cxn>
                    <a:cxn ang="0">
                      <a:pos x="319" y="237"/>
                    </a:cxn>
                    <a:cxn ang="0">
                      <a:pos x="351" y="147"/>
                    </a:cxn>
                    <a:cxn ang="0">
                      <a:pos x="354" y="137"/>
                    </a:cxn>
                    <a:cxn ang="0">
                      <a:pos x="348" y="139"/>
                    </a:cxn>
                  </a:cxnLst>
                  <a:rect l="0" t="0" r="r" b="b"/>
                  <a:pathLst>
                    <a:path w="354" h="237">
                      <a:moveTo>
                        <a:pt x="348" y="139"/>
                      </a:moveTo>
                      <a:cubicBezTo>
                        <a:pt x="329" y="97"/>
                        <a:pt x="295" y="62"/>
                        <a:pt x="249" y="42"/>
                      </a:cubicBezTo>
                      <a:cubicBezTo>
                        <a:pt x="156" y="0"/>
                        <a:pt x="47" y="39"/>
                        <a:pt x="0" y="128"/>
                      </a:cubicBezTo>
                      <a:cubicBezTo>
                        <a:pt x="91" y="96"/>
                        <a:pt x="91" y="96"/>
                        <a:pt x="91" y="96"/>
                      </a:cubicBezTo>
                      <a:cubicBezTo>
                        <a:pt x="101" y="190"/>
                        <a:pt x="101" y="190"/>
                        <a:pt x="101" y="190"/>
                      </a:cubicBezTo>
                      <a:cubicBezTo>
                        <a:pt x="101" y="189"/>
                        <a:pt x="101" y="189"/>
                        <a:pt x="102" y="188"/>
                      </a:cubicBezTo>
                      <a:cubicBezTo>
                        <a:pt x="119" y="150"/>
                        <a:pt x="163" y="132"/>
                        <a:pt x="202" y="149"/>
                      </a:cubicBezTo>
                      <a:cubicBezTo>
                        <a:pt x="216" y="156"/>
                        <a:pt x="227" y="166"/>
                        <a:pt x="235" y="178"/>
                      </a:cubicBezTo>
                      <a:cubicBezTo>
                        <a:pt x="230" y="180"/>
                        <a:pt x="230" y="180"/>
                        <a:pt x="230" y="180"/>
                      </a:cubicBezTo>
                      <a:cubicBezTo>
                        <a:pt x="240" y="186"/>
                        <a:pt x="240" y="186"/>
                        <a:pt x="240" y="186"/>
                      </a:cubicBezTo>
                      <a:cubicBezTo>
                        <a:pt x="319" y="237"/>
                        <a:pt x="319" y="237"/>
                        <a:pt x="319" y="237"/>
                      </a:cubicBezTo>
                      <a:cubicBezTo>
                        <a:pt x="351" y="147"/>
                        <a:pt x="351" y="147"/>
                        <a:pt x="351" y="147"/>
                      </a:cubicBezTo>
                      <a:cubicBezTo>
                        <a:pt x="354" y="137"/>
                        <a:pt x="354" y="137"/>
                        <a:pt x="354" y="137"/>
                      </a:cubicBezTo>
                      <a:lnTo>
                        <a:pt x="348" y="13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75">
                  <a:extLst>
                    <a:ext uri="{FF2B5EF4-FFF2-40B4-BE49-F238E27FC236}">
                      <a16:creationId xmlns:a16="http://schemas.microsoft.com/office/drawing/2014/main" id="{7DD020C3-8053-4604-AE59-3F25A3285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224" y="2168155"/>
                  <a:ext cx="2639267" cy="1568082"/>
                </a:xfrm>
                <a:custGeom>
                  <a:avLst/>
                  <a:gdLst/>
                  <a:ahLst/>
                  <a:cxnLst>
                    <a:cxn ang="0">
                      <a:pos x="296" y="192"/>
                    </a:cxn>
                    <a:cxn ang="0">
                      <a:pos x="228" y="148"/>
                    </a:cxn>
                    <a:cxn ang="0">
                      <a:pos x="226" y="145"/>
                    </a:cxn>
                    <a:cxn ang="0">
                      <a:pos x="224" y="140"/>
                    </a:cxn>
                    <a:cxn ang="0">
                      <a:pos x="187" y="109"/>
                    </a:cxn>
                    <a:cxn ang="0">
                      <a:pos x="153" y="102"/>
                    </a:cxn>
                    <a:cxn ang="0">
                      <a:pos x="88" y="133"/>
                    </a:cxn>
                    <a:cxn ang="0">
                      <a:pos x="81" y="63"/>
                    </a:cxn>
                    <a:cxn ang="0">
                      <a:pos x="80" y="58"/>
                    </a:cxn>
                    <a:cxn ang="0">
                      <a:pos x="79" y="53"/>
                    </a:cxn>
                    <a:cxn ang="0">
                      <a:pos x="75" y="54"/>
                    </a:cxn>
                    <a:cxn ang="0">
                      <a:pos x="70" y="56"/>
                    </a:cxn>
                    <a:cxn ang="0">
                      <a:pos x="0" y="80"/>
                    </a:cxn>
                    <a:cxn ang="0">
                      <a:pos x="58" y="26"/>
                    </a:cxn>
                    <a:cxn ang="0">
                      <a:pos x="153" y="0"/>
                    </a:cxn>
                    <a:cxn ang="0">
                      <a:pos x="228" y="16"/>
                    </a:cxn>
                    <a:cxn ang="0">
                      <a:pos x="323" y="110"/>
                    </a:cxn>
                    <a:cxn ang="0">
                      <a:pos x="324" y="113"/>
                    </a:cxn>
                    <a:cxn ang="0">
                      <a:pos x="324" y="114"/>
                    </a:cxn>
                    <a:cxn ang="0">
                      <a:pos x="296" y="192"/>
                    </a:cxn>
                  </a:cxnLst>
                  <a:rect l="0" t="0" r="r" b="b"/>
                  <a:pathLst>
                    <a:path w="324" h="192">
                      <a:moveTo>
                        <a:pt x="296" y="192"/>
                      </a:moveTo>
                      <a:cubicBezTo>
                        <a:pt x="228" y="148"/>
                        <a:pt x="228" y="148"/>
                        <a:pt x="228" y="148"/>
                      </a:cubicBezTo>
                      <a:cubicBezTo>
                        <a:pt x="226" y="145"/>
                        <a:pt x="226" y="145"/>
                        <a:pt x="226" y="145"/>
                      </a:cubicBezTo>
                      <a:cubicBezTo>
                        <a:pt x="224" y="140"/>
                        <a:pt x="224" y="140"/>
                        <a:pt x="224" y="140"/>
                      </a:cubicBezTo>
                      <a:cubicBezTo>
                        <a:pt x="215" y="127"/>
                        <a:pt x="202" y="116"/>
                        <a:pt x="187" y="109"/>
                      </a:cubicBezTo>
                      <a:cubicBezTo>
                        <a:pt x="176" y="104"/>
                        <a:pt x="165" y="102"/>
                        <a:pt x="153" y="102"/>
                      </a:cubicBezTo>
                      <a:cubicBezTo>
                        <a:pt x="128" y="102"/>
                        <a:pt x="104" y="113"/>
                        <a:pt x="88" y="13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80" y="58"/>
                        <a:pt x="80" y="58"/>
                        <a:pt x="80" y="58"/>
                      </a:cubicBezTo>
                      <a:cubicBezTo>
                        <a:pt x="79" y="53"/>
                        <a:pt x="79" y="53"/>
                        <a:pt x="79" y="53"/>
                      </a:cubicBezTo>
                      <a:cubicBezTo>
                        <a:pt x="75" y="54"/>
                        <a:pt x="75" y="54"/>
                        <a:pt x="75" y="54"/>
                      </a:cubicBezTo>
                      <a:cubicBezTo>
                        <a:pt x="70" y="56"/>
                        <a:pt x="70" y="56"/>
                        <a:pt x="70" y="56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15" y="58"/>
                        <a:pt x="35" y="40"/>
                        <a:pt x="58" y="26"/>
                      </a:cubicBezTo>
                      <a:cubicBezTo>
                        <a:pt x="87" y="9"/>
                        <a:pt x="120" y="0"/>
                        <a:pt x="153" y="0"/>
                      </a:cubicBezTo>
                      <a:cubicBezTo>
                        <a:pt x="179" y="0"/>
                        <a:pt x="204" y="5"/>
                        <a:pt x="228" y="16"/>
                      </a:cubicBezTo>
                      <a:cubicBezTo>
                        <a:pt x="270" y="34"/>
                        <a:pt x="304" y="68"/>
                        <a:pt x="323" y="110"/>
                      </a:cubicBezTo>
                      <a:cubicBezTo>
                        <a:pt x="324" y="113"/>
                        <a:pt x="324" y="113"/>
                        <a:pt x="324" y="113"/>
                      </a:cubicBezTo>
                      <a:cubicBezTo>
                        <a:pt x="324" y="114"/>
                        <a:pt x="324" y="114"/>
                        <a:pt x="324" y="114"/>
                      </a:cubicBezTo>
                      <a:cubicBezTo>
                        <a:pt x="296" y="192"/>
                        <a:pt x="296" y="192"/>
                        <a:pt x="296" y="1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1142A149-C973-4F3B-AFF2-79EE98A78B4F}"/>
                </a:ext>
              </a:extLst>
            </p:cNvPr>
            <p:cNvSpPr/>
            <p:nvPr/>
          </p:nvSpPr>
          <p:spPr bwMode="auto">
            <a:xfrm>
              <a:off x="5310439" y="3100859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2400" b="1" dirty="0"/>
                <a:t>6</a:t>
              </a:r>
              <a:endParaRPr lang="en-US" sz="2400" b="1" dirty="0"/>
            </a:p>
          </p:txBody>
        </p:sp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B1AD7B29-05E9-4AC7-9F98-295B916786EF}"/>
                </a:ext>
              </a:extLst>
            </p:cNvPr>
            <p:cNvSpPr/>
            <p:nvPr/>
          </p:nvSpPr>
          <p:spPr bwMode="auto">
            <a:xfrm>
              <a:off x="4343400" y="455676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2400" b="1" dirty="0"/>
                <a:t>39</a:t>
              </a:r>
              <a:endParaRPr lang="en-US" sz="2400" b="1" dirty="0"/>
            </a:p>
          </p:txBody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E1B581CA-C620-4C64-B634-CEC993FD351B}"/>
                </a:ext>
              </a:extLst>
            </p:cNvPr>
            <p:cNvSpPr/>
            <p:nvPr/>
          </p:nvSpPr>
          <p:spPr bwMode="auto">
            <a:xfrm>
              <a:off x="3299460" y="294132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2400" b="1" dirty="0"/>
                <a:t>80</a:t>
              </a:r>
              <a:endParaRPr lang="en-US" sz="2400" b="1" dirty="0"/>
            </a:p>
          </p:txBody>
        </p:sp>
        <p:sp>
          <p:nvSpPr>
            <p:cNvPr id="33" name="WordArt 2">
              <a:extLst>
                <a:ext uri="{FF2B5EF4-FFF2-40B4-BE49-F238E27FC236}">
                  <a16:creationId xmlns:a16="http://schemas.microsoft.com/office/drawing/2014/main" id="{9764C7F8-020B-4441-9EC3-F5F903C3C8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190310">
              <a:off x="3815731" y="2536805"/>
              <a:ext cx="1692791" cy="1227930"/>
            </a:xfrm>
            <a:prstGeom prst="rect">
              <a:avLst/>
            </a:prstGeom>
          </p:spPr>
          <p:txBody>
            <a:bodyPr vert="horz" wrap="square" fromWordArt="1" anchor="t" anchorCtr="0">
              <a:prstTxWarp prst="textArchUp">
                <a:avLst>
                  <a:gd name="adj" fmla="val 12466956"/>
                </a:avLst>
              </a:prstTxWarp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Open Sans Bold"/>
                </a:rPr>
                <a:t>Dimensions</a:t>
              </a:r>
              <a:endPara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4" name="WordArt 3">
              <a:extLst>
                <a:ext uri="{FF2B5EF4-FFF2-40B4-BE49-F238E27FC236}">
                  <a16:creationId xmlns:a16="http://schemas.microsoft.com/office/drawing/2014/main" id="{E06C7F59-7316-4EB1-B473-4B339DB3F1E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7809088" flipH="1" flipV="1">
              <a:off x="4784786" y="4249161"/>
              <a:ext cx="963078" cy="33423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218983"/>
                </a:avLst>
              </a:prstTxWarp>
            </a:bodyPr>
            <a:lstStyle/>
            <a:p>
              <a:pPr algn="ctr">
                <a:lnSpc>
                  <a:spcPts val="5320"/>
                </a:lnSpc>
                <a:spcBef>
                  <a:spcPct val="0"/>
                </a:spcBef>
              </a:pPr>
              <a:r>
                <a:rPr lang="en-US" dirty="0">
                  <a:solidFill>
                    <a:schemeClr val="bg1"/>
                  </a:solidFill>
                  <a:latin typeface="Open Sans Bold"/>
                </a:rPr>
                <a:t>Criteria</a:t>
              </a:r>
              <a:r>
                <a:rPr lang="en-US" dirty="0">
                  <a:solidFill>
                    <a:srgbClr val="FFFFFF"/>
                  </a:solidFill>
                  <a:latin typeface="Open Sans Bold"/>
                </a:rPr>
                <a:t> </a:t>
              </a:r>
            </a:p>
          </p:txBody>
        </p:sp>
        <p:sp>
          <p:nvSpPr>
            <p:cNvPr id="35" name="WordArt 3">
              <a:extLst>
                <a:ext uri="{FF2B5EF4-FFF2-40B4-BE49-F238E27FC236}">
                  <a16:creationId xmlns:a16="http://schemas.microsoft.com/office/drawing/2014/main" id="{BAB2BE62-CADE-4D8D-8AAC-AFE91A4C269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4945595" flipH="1" flipV="1">
              <a:off x="3018108" y="3853682"/>
              <a:ext cx="1217738" cy="448108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218983"/>
                </a:avLst>
              </a:prstTxWarp>
            </a:bodyPr>
            <a:lstStyle/>
            <a:p>
              <a:r>
                <a:rPr lang="es-MX" sz="1200" dirty="0" err="1">
                  <a:cs typeface="Arial" pitchFamily="34" charset="0"/>
                </a:rPr>
                <a:t>Indicators</a:t>
              </a:r>
              <a:endParaRPr lang="en-US" sz="1200" dirty="0">
                <a:cs typeface="Arial" pitchFamily="34" charset="0"/>
              </a:endParaRPr>
            </a:p>
          </p:txBody>
        </p:sp>
      </p:grpSp>
      <p:grpSp>
        <p:nvGrpSpPr>
          <p:cNvPr id="45" name="Group 28">
            <a:extLst>
              <a:ext uri="{FF2B5EF4-FFF2-40B4-BE49-F238E27FC236}">
                <a16:creationId xmlns:a16="http://schemas.microsoft.com/office/drawing/2014/main" id="{2FF4B02A-B7F3-4992-8177-992549D975FC}"/>
              </a:ext>
            </a:extLst>
          </p:cNvPr>
          <p:cNvGrpSpPr/>
          <p:nvPr/>
        </p:nvGrpSpPr>
        <p:grpSpPr>
          <a:xfrm>
            <a:off x="7733916" y="1540815"/>
            <a:ext cx="5924099" cy="964793"/>
            <a:chOff x="3695700" y="5410200"/>
            <a:chExt cx="2590800" cy="609600"/>
          </a:xfrm>
        </p:grpSpPr>
        <p:sp>
          <p:nvSpPr>
            <p:cNvPr id="46" name="Rounded Rectangle 25">
              <a:extLst>
                <a:ext uri="{FF2B5EF4-FFF2-40B4-BE49-F238E27FC236}">
                  <a16:creationId xmlns:a16="http://schemas.microsoft.com/office/drawing/2014/main" id="{13AF8D66-EFAD-424D-A22D-3B9C179A2C49}"/>
                </a:ext>
              </a:extLst>
            </p:cNvPr>
            <p:cNvSpPr/>
            <p:nvPr/>
          </p:nvSpPr>
          <p:spPr bwMode="auto">
            <a:xfrm>
              <a:off x="3695700" y="5410200"/>
              <a:ext cx="2590800" cy="609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7" name="Oval 22">
              <a:extLst>
                <a:ext uri="{FF2B5EF4-FFF2-40B4-BE49-F238E27FC236}">
                  <a16:creationId xmlns:a16="http://schemas.microsoft.com/office/drawing/2014/main" id="{41467A16-537D-4A75-B127-952C8BDD58DF}"/>
                </a:ext>
              </a:extLst>
            </p:cNvPr>
            <p:cNvSpPr/>
            <p:nvPr/>
          </p:nvSpPr>
          <p:spPr bwMode="auto">
            <a:xfrm>
              <a:off x="3762375" y="5448300"/>
              <a:ext cx="386321" cy="52216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2400" b="1" dirty="0"/>
                <a:t>1</a:t>
              </a:r>
              <a:endParaRPr lang="en-US" sz="2400" b="1" dirty="0"/>
            </a:p>
          </p:txBody>
        </p:sp>
      </p:grpSp>
      <p:sp>
        <p:nvSpPr>
          <p:cNvPr id="48" name="Rectangle 19">
            <a:extLst>
              <a:ext uri="{FF2B5EF4-FFF2-40B4-BE49-F238E27FC236}">
                <a16:creationId xmlns:a16="http://schemas.microsoft.com/office/drawing/2014/main" id="{32D18C0C-27FF-450D-8F7D-2E4913B27ACF}"/>
              </a:ext>
            </a:extLst>
          </p:cNvPr>
          <p:cNvSpPr/>
          <p:nvPr/>
        </p:nvSpPr>
        <p:spPr>
          <a:xfrm>
            <a:off x="8741658" y="1654840"/>
            <a:ext cx="4585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err="1">
                <a:solidFill>
                  <a:schemeClr val="bg1"/>
                </a:solidFill>
              </a:rPr>
              <a:t>Program</a:t>
            </a:r>
            <a:r>
              <a:rPr lang="es-EC" sz="3200" b="1" dirty="0">
                <a:solidFill>
                  <a:schemeClr val="bg1"/>
                </a:solidFill>
              </a:rPr>
              <a:t> Management</a:t>
            </a:r>
          </a:p>
        </p:txBody>
      </p:sp>
      <p:grpSp>
        <p:nvGrpSpPr>
          <p:cNvPr id="49" name="Group 28">
            <a:extLst>
              <a:ext uri="{FF2B5EF4-FFF2-40B4-BE49-F238E27FC236}">
                <a16:creationId xmlns:a16="http://schemas.microsoft.com/office/drawing/2014/main" id="{D51B037A-03EC-443F-9F4B-5B2C83F5742F}"/>
              </a:ext>
            </a:extLst>
          </p:cNvPr>
          <p:cNvGrpSpPr/>
          <p:nvPr/>
        </p:nvGrpSpPr>
        <p:grpSpPr>
          <a:xfrm>
            <a:off x="7835530" y="2832215"/>
            <a:ext cx="5924099" cy="964793"/>
            <a:chOff x="3695700" y="5410200"/>
            <a:chExt cx="2590800" cy="609600"/>
          </a:xfrm>
        </p:grpSpPr>
        <p:sp>
          <p:nvSpPr>
            <p:cNvPr id="50" name="Rounded Rectangle 25">
              <a:extLst>
                <a:ext uri="{FF2B5EF4-FFF2-40B4-BE49-F238E27FC236}">
                  <a16:creationId xmlns:a16="http://schemas.microsoft.com/office/drawing/2014/main" id="{C1522666-9468-4B3A-B66F-EE238E60ED20}"/>
                </a:ext>
              </a:extLst>
            </p:cNvPr>
            <p:cNvSpPr/>
            <p:nvPr/>
          </p:nvSpPr>
          <p:spPr bwMode="auto">
            <a:xfrm>
              <a:off x="3695700" y="5410200"/>
              <a:ext cx="2590800" cy="609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22">
              <a:extLst>
                <a:ext uri="{FF2B5EF4-FFF2-40B4-BE49-F238E27FC236}">
                  <a16:creationId xmlns:a16="http://schemas.microsoft.com/office/drawing/2014/main" id="{1704490E-BDBA-421E-8312-EF9BC25EAFCE}"/>
                </a:ext>
              </a:extLst>
            </p:cNvPr>
            <p:cNvSpPr/>
            <p:nvPr/>
          </p:nvSpPr>
          <p:spPr bwMode="auto">
            <a:xfrm>
              <a:off x="3762375" y="5448300"/>
              <a:ext cx="386321" cy="52216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2400" b="1" dirty="0"/>
                <a:t>2</a:t>
              </a:r>
              <a:endParaRPr lang="en-US" sz="2400" b="1" dirty="0"/>
            </a:p>
          </p:txBody>
        </p:sp>
      </p:grpSp>
      <p:grpSp>
        <p:nvGrpSpPr>
          <p:cNvPr id="52" name="Group 28">
            <a:extLst>
              <a:ext uri="{FF2B5EF4-FFF2-40B4-BE49-F238E27FC236}">
                <a16:creationId xmlns:a16="http://schemas.microsoft.com/office/drawing/2014/main" id="{7A667D25-7461-4C13-BD86-021227A6B5E3}"/>
              </a:ext>
            </a:extLst>
          </p:cNvPr>
          <p:cNvGrpSpPr/>
          <p:nvPr/>
        </p:nvGrpSpPr>
        <p:grpSpPr>
          <a:xfrm>
            <a:off x="7835529" y="4123615"/>
            <a:ext cx="5924099" cy="964793"/>
            <a:chOff x="3695700" y="5410200"/>
            <a:chExt cx="2590800" cy="609600"/>
          </a:xfrm>
        </p:grpSpPr>
        <p:sp>
          <p:nvSpPr>
            <p:cNvPr id="53" name="Rounded Rectangle 25">
              <a:extLst>
                <a:ext uri="{FF2B5EF4-FFF2-40B4-BE49-F238E27FC236}">
                  <a16:creationId xmlns:a16="http://schemas.microsoft.com/office/drawing/2014/main" id="{FA6C969B-FFF7-476C-BA30-964DA0A3C0A8}"/>
                </a:ext>
              </a:extLst>
            </p:cNvPr>
            <p:cNvSpPr/>
            <p:nvPr/>
          </p:nvSpPr>
          <p:spPr bwMode="auto">
            <a:xfrm>
              <a:off x="3695700" y="5410200"/>
              <a:ext cx="2590800" cy="609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22">
              <a:extLst>
                <a:ext uri="{FF2B5EF4-FFF2-40B4-BE49-F238E27FC236}">
                  <a16:creationId xmlns:a16="http://schemas.microsoft.com/office/drawing/2014/main" id="{876BB0C4-36E2-4CCD-896B-313A3467F39D}"/>
                </a:ext>
              </a:extLst>
            </p:cNvPr>
            <p:cNvSpPr/>
            <p:nvPr/>
          </p:nvSpPr>
          <p:spPr bwMode="auto">
            <a:xfrm>
              <a:off x="3762375" y="5448300"/>
              <a:ext cx="386321" cy="52216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2400" b="1" dirty="0"/>
                <a:t>3</a:t>
              </a:r>
              <a:endParaRPr lang="en-US" sz="2400" b="1" dirty="0"/>
            </a:p>
          </p:txBody>
        </p:sp>
      </p:grpSp>
      <p:grpSp>
        <p:nvGrpSpPr>
          <p:cNvPr id="55" name="Group 28">
            <a:extLst>
              <a:ext uri="{FF2B5EF4-FFF2-40B4-BE49-F238E27FC236}">
                <a16:creationId xmlns:a16="http://schemas.microsoft.com/office/drawing/2014/main" id="{7727C0FC-77A6-4679-9BD4-D95A216CFB09}"/>
              </a:ext>
            </a:extLst>
          </p:cNvPr>
          <p:cNvGrpSpPr/>
          <p:nvPr/>
        </p:nvGrpSpPr>
        <p:grpSpPr>
          <a:xfrm>
            <a:off x="7835528" y="5496113"/>
            <a:ext cx="5924099" cy="964793"/>
            <a:chOff x="3695700" y="5410200"/>
            <a:chExt cx="2590800" cy="609600"/>
          </a:xfrm>
        </p:grpSpPr>
        <p:sp>
          <p:nvSpPr>
            <p:cNvPr id="56" name="Rounded Rectangle 25">
              <a:extLst>
                <a:ext uri="{FF2B5EF4-FFF2-40B4-BE49-F238E27FC236}">
                  <a16:creationId xmlns:a16="http://schemas.microsoft.com/office/drawing/2014/main" id="{2E696EB8-EE60-4565-BFB3-113B1CF0007F}"/>
                </a:ext>
              </a:extLst>
            </p:cNvPr>
            <p:cNvSpPr/>
            <p:nvPr/>
          </p:nvSpPr>
          <p:spPr bwMode="auto">
            <a:xfrm>
              <a:off x="3695700" y="5410200"/>
              <a:ext cx="2590800" cy="609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22">
              <a:extLst>
                <a:ext uri="{FF2B5EF4-FFF2-40B4-BE49-F238E27FC236}">
                  <a16:creationId xmlns:a16="http://schemas.microsoft.com/office/drawing/2014/main" id="{95B8078D-9674-4D8E-95F6-CA8EFC01A839}"/>
                </a:ext>
              </a:extLst>
            </p:cNvPr>
            <p:cNvSpPr/>
            <p:nvPr/>
          </p:nvSpPr>
          <p:spPr bwMode="auto">
            <a:xfrm>
              <a:off x="3762375" y="5448300"/>
              <a:ext cx="386321" cy="52216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2400" b="1" dirty="0"/>
                <a:t>4</a:t>
              </a:r>
              <a:endParaRPr lang="en-US" sz="2400" b="1" dirty="0"/>
            </a:p>
          </p:txBody>
        </p:sp>
      </p:grpSp>
      <p:grpSp>
        <p:nvGrpSpPr>
          <p:cNvPr id="58" name="Group 28">
            <a:extLst>
              <a:ext uri="{FF2B5EF4-FFF2-40B4-BE49-F238E27FC236}">
                <a16:creationId xmlns:a16="http://schemas.microsoft.com/office/drawing/2014/main" id="{67B4EA7B-EB71-4D50-91E5-608215FC1694}"/>
              </a:ext>
            </a:extLst>
          </p:cNvPr>
          <p:cNvGrpSpPr/>
          <p:nvPr/>
        </p:nvGrpSpPr>
        <p:grpSpPr>
          <a:xfrm>
            <a:off x="7835528" y="6867661"/>
            <a:ext cx="5924099" cy="964793"/>
            <a:chOff x="3695700" y="5410200"/>
            <a:chExt cx="2590800" cy="609600"/>
          </a:xfrm>
        </p:grpSpPr>
        <p:sp>
          <p:nvSpPr>
            <p:cNvPr id="59" name="Rounded Rectangle 25">
              <a:extLst>
                <a:ext uri="{FF2B5EF4-FFF2-40B4-BE49-F238E27FC236}">
                  <a16:creationId xmlns:a16="http://schemas.microsoft.com/office/drawing/2014/main" id="{A7C2C968-4267-438C-BBA3-078F96764741}"/>
                </a:ext>
              </a:extLst>
            </p:cNvPr>
            <p:cNvSpPr/>
            <p:nvPr/>
          </p:nvSpPr>
          <p:spPr bwMode="auto">
            <a:xfrm>
              <a:off x="3695700" y="5410200"/>
              <a:ext cx="2590800" cy="609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22">
              <a:extLst>
                <a:ext uri="{FF2B5EF4-FFF2-40B4-BE49-F238E27FC236}">
                  <a16:creationId xmlns:a16="http://schemas.microsoft.com/office/drawing/2014/main" id="{C41498ED-CCE5-4CD8-8D24-3C4C36909F7F}"/>
                </a:ext>
              </a:extLst>
            </p:cNvPr>
            <p:cNvSpPr/>
            <p:nvPr/>
          </p:nvSpPr>
          <p:spPr bwMode="auto">
            <a:xfrm>
              <a:off x="3762375" y="5448300"/>
              <a:ext cx="386321" cy="52216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2400" b="1" dirty="0"/>
                <a:t>5</a:t>
              </a:r>
              <a:endParaRPr lang="en-US" sz="2400" b="1" dirty="0"/>
            </a:p>
          </p:txBody>
        </p:sp>
      </p:grpSp>
      <p:grpSp>
        <p:nvGrpSpPr>
          <p:cNvPr id="61" name="Group 28">
            <a:extLst>
              <a:ext uri="{FF2B5EF4-FFF2-40B4-BE49-F238E27FC236}">
                <a16:creationId xmlns:a16="http://schemas.microsoft.com/office/drawing/2014/main" id="{9D59FC18-8DF1-4FE3-85F9-0EAC53DB5357}"/>
              </a:ext>
            </a:extLst>
          </p:cNvPr>
          <p:cNvGrpSpPr/>
          <p:nvPr/>
        </p:nvGrpSpPr>
        <p:grpSpPr>
          <a:xfrm>
            <a:off x="7851814" y="8203488"/>
            <a:ext cx="5924099" cy="964793"/>
            <a:chOff x="3695700" y="5410200"/>
            <a:chExt cx="2590800" cy="609600"/>
          </a:xfrm>
        </p:grpSpPr>
        <p:sp>
          <p:nvSpPr>
            <p:cNvPr id="62" name="Rounded Rectangle 25">
              <a:extLst>
                <a:ext uri="{FF2B5EF4-FFF2-40B4-BE49-F238E27FC236}">
                  <a16:creationId xmlns:a16="http://schemas.microsoft.com/office/drawing/2014/main" id="{A9F1B856-74B9-4231-B6A2-7D325E4860A8}"/>
                </a:ext>
              </a:extLst>
            </p:cNvPr>
            <p:cNvSpPr/>
            <p:nvPr/>
          </p:nvSpPr>
          <p:spPr bwMode="auto">
            <a:xfrm>
              <a:off x="3695700" y="5410200"/>
              <a:ext cx="2590800" cy="609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Oval 22">
              <a:extLst>
                <a:ext uri="{FF2B5EF4-FFF2-40B4-BE49-F238E27FC236}">
                  <a16:creationId xmlns:a16="http://schemas.microsoft.com/office/drawing/2014/main" id="{1474516D-C51B-4C59-8E51-4E3A5860159E}"/>
                </a:ext>
              </a:extLst>
            </p:cNvPr>
            <p:cNvSpPr/>
            <p:nvPr/>
          </p:nvSpPr>
          <p:spPr bwMode="auto">
            <a:xfrm>
              <a:off x="3762375" y="5448300"/>
              <a:ext cx="386321" cy="52216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2400" b="1" dirty="0"/>
                <a:t>6</a:t>
              </a:r>
              <a:endParaRPr lang="en-US" sz="2400" b="1" dirty="0"/>
            </a:p>
          </p:txBody>
        </p:sp>
      </p:grp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F9D38C94-A6BF-4671-988F-0B77F529C5D0}"/>
              </a:ext>
            </a:extLst>
          </p:cNvPr>
          <p:cNvCxnSpPr>
            <a:cxnSpLocks/>
          </p:cNvCxnSpPr>
          <p:nvPr/>
        </p:nvCxnSpPr>
        <p:spPr>
          <a:xfrm flipV="1">
            <a:off x="4789668" y="2492939"/>
            <a:ext cx="1763532" cy="71787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C75DC16D-7A70-4E87-A3DF-AC6335DBAADD}"/>
              </a:ext>
            </a:extLst>
          </p:cNvPr>
          <p:cNvSpPr/>
          <p:nvPr/>
        </p:nvSpPr>
        <p:spPr>
          <a:xfrm>
            <a:off x="9521611" y="2943260"/>
            <a:ext cx="3134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err="1">
                <a:solidFill>
                  <a:schemeClr val="bg1"/>
                </a:solidFill>
              </a:rPr>
              <a:t>Academic</a:t>
            </a:r>
            <a:r>
              <a:rPr lang="es-EC" sz="3200" b="1" dirty="0">
                <a:solidFill>
                  <a:schemeClr val="bg1"/>
                </a:solidFill>
              </a:rPr>
              <a:t> Project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E23600-9D9C-430E-A4AC-A877DA251D8E}"/>
              </a:ext>
            </a:extLst>
          </p:cNvPr>
          <p:cNvSpPr/>
          <p:nvPr/>
        </p:nvSpPr>
        <p:spPr>
          <a:xfrm>
            <a:off x="9922156" y="4304731"/>
            <a:ext cx="139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err="1">
                <a:solidFill>
                  <a:schemeClr val="bg1"/>
                </a:solidFill>
              </a:rPr>
              <a:t>Faculty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8F7F57B-CE6F-41B9-BBE2-8B1BEBDC8B7B}"/>
              </a:ext>
            </a:extLst>
          </p:cNvPr>
          <p:cNvSpPr/>
          <p:nvPr/>
        </p:nvSpPr>
        <p:spPr>
          <a:xfrm>
            <a:off x="9045023" y="5457761"/>
            <a:ext cx="4047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err="1">
                <a:solidFill>
                  <a:schemeClr val="bg1"/>
                </a:solidFill>
              </a:rPr>
              <a:t>Infrastructure</a:t>
            </a:r>
            <a:r>
              <a:rPr lang="es-EC" sz="3200" b="1" dirty="0">
                <a:solidFill>
                  <a:schemeClr val="bg1"/>
                </a:solidFill>
              </a:rPr>
              <a:t> and </a:t>
            </a:r>
            <a:r>
              <a:rPr lang="es-EC" sz="3200" b="1" dirty="0" err="1">
                <a:solidFill>
                  <a:schemeClr val="bg1"/>
                </a:solidFill>
              </a:rPr>
              <a:t>Personnel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4A04385-DBE0-49A0-B042-EDADB18DB08C}"/>
              </a:ext>
            </a:extLst>
          </p:cNvPr>
          <p:cNvSpPr/>
          <p:nvPr/>
        </p:nvSpPr>
        <p:spPr>
          <a:xfrm>
            <a:off x="10015614" y="6982492"/>
            <a:ext cx="1719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err="1">
                <a:solidFill>
                  <a:schemeClr val="bg1"/>
                </a:solidFill>
              </a:rPr>
              <a:t>Research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44FD4F26-5A8E-45FE-BDC6-214D8C65DB64}"/>
              </a:ext>
            </a:extLst>
          </p:cNvPr>
          <p:cNvSpPr/>
          <p:nvPr/>
        </p:nvSpPr>
        <p:spPr>
          <a:xfrm>
            <a:off x="8853112" y="8188825"/>
            <a:ext cx="4146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3200" b="1" dirty="0" err="1">
                <a:solidFill>
                  <a:schemeClr val="bg1"/>
                </a:solidFill>
              </a:rPr>
              <a:t>Responsibility</a:t>
            </a:r>
            <a:r>
              <a:rPr lang="es-EC" sz="3200" b="1" dirty="0">
                <a:solidFill>
                  <a:schemeClr val="bg1"/>
                </a:solidFill>
              </a:rPr>
              <a:t> and Social </a:t>
            </a:r>
            <a:r>
              <a:rPr lang="es-EC" sz="3200" b="1" dirty="0" err="1">
                <a:solidFill>
                  <a:schemeClr val="bg1"/>
                </a:solidFill>
              </a:rPr>
              <a:t>Linkage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67" name="Triángulo isósceles 66">
            <a:extLst>
              <a:ext uri="{FF2B5EF4-FFF2-40B4-BE49-F238E27FC236}">
                <a16:creationId xmlns:a16="http://schemas.microsoft.com/office/drawing/2014/main" id="{A343C3F3-7121-43FC-A141-7AE89CE8D285}"/>
              </a:ext>
            </a:extLst>
          </p:cNvPr>
          <p:cNvSpPr/>
          <p:nvPr/>
        </p:nvSpPr>
        <p:spPr>
          <a:xfrm rot="4322183">
            <a:off x="6671613" y="2240056"/>
            <a:ext cx="479058" cy="3689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192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B89E480-AAE8-44A2-89BE-17E1F6A60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5273"/>
            <a:ext cx="3450081" cy="468838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C27DDAD-E4B8-43F5-AAE6-86B2285476E5}"/>
              </a:ext>
            </a:extLst>
          </p:cNvPr>
          <p:cNvSpPr/>
          <p:nvPr/>
        </p:nvSpPr>
        <p:spPr>
          <a:xfrm>
            <a:off x="1371600" y="236754"/>
            <a:ext cx="14591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factors for the high quality accreditation of academic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are:</a:t>
            </a:r>
            <a:r>
              <a:rPr lang="en-US" sz="3600" dirty="0"/>
              <a:t> </a:t>
            </a:r>
            <a:endParaRPr lang="es-EC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FEA2610-D89D-4A74-A3C5-441201B00710}"/>
              </a:ext>
            </a:extLst>
          </p:cNvPr>
          <p:cNvSpPr/>
          <p:nvPr/>
        </p:nvSpPr>
        <p:spPr>
          <a:xfrm>
            <a:off x="10993080" y="1891367"/>
            <a:ext cx="7048500" cy="82791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1. </a:t>
            </a:r>
            <a:r>
              <a:rPr lang="en-US" sz="2800" dirty="0">
                <a:solidFill>
                  <a:schemeClr val="bg1"/>
                </a:solidFill>
              </a:rPr>
              <a:t>Educational project of the </a:t>
            </a:r>
            <a:r>
              <a:rPr lang="en-US" sz="2800" dirty="0" err="1">
                <a:solidFill>
                  <a:schemeClr val="bg1"/>
                </a:solidFill>
              </a:rPr>
              <a:t>programme</a:t>
            </a:r>
            <a:r>
              <a:rPr lang="en-US" sz="2800" dirty="0">
                <a:solidFill>
                  <a:schemeClr val="bg1"/>
                </a:solidFill>
              </a:rPr>
              <a:t> and institutional identity</a:t>
            </a:r>
          </a:p>
          <a:p>
            <a:r>
              <a:rPr lang="en-US" sz="2800" dirty="0">
                <a:solidFill>
                  <a:schemeClr val="bg1"/>
                </a:solidFill>
              </a:rPr>
              <a:t>2. Students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3. Teachers</a:t>
            </a:r>
          </a:p>
          <a:p>
            <a:r>
              <a:rPr lang="en-US" sz="2800" dirty="0">
                <a:solidFill>
                  <a:schemeClr val="bg1"/>
                </a:solidFill>
              </a:rPr>
              <a:t>4. Graduates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5. Academic aspects and learning outcomes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6. Permanence and graduation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7. Interaction with the national and international environment</a:t>
            </a:r>
          </a:p>
          <a:p>
            <a:r>
              <a:rPr lang="en-US" sz="2800" dirty="0">
                <a:solidFill>
                  <a:schemeClr val="bg1"/>
                </a:solidFill>
              </a:rPr>
              <a:t>8. Contributions of research, innovation, technological development and creation associated with the academic </a:t>
            </a:r>
            <a:r>
              <a:rPr lang="en-US" sz="2800" dirty="0" err="1">
                <a:solidFill>
                  <a:schemeClr val="bg1"/>
                </a:solidFill>
              </a:rPr>
              <a:t>programme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9. Welfare of the academic community of the </a:t>
            </a:r>
            <a:r>
              <a:rPr lang="en-US" sz="2800" dirty="0" err="1">
                <a:solidFill>
                  <a:schemeClr val="bg1"/>
                </a:solidFill>
              </a:rPr>
              <a:t>programme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10. Educational means and learning environments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11. Organization, administration and financing of the academic </a:t>
            </a:r>
            <a:r>
              <a:rPr lang="en-US" sz="2800" dirty="0" err="1">
                <a:solidFill>
                  <a:schemeClr val="bg1"/>
                </a:solidFill>
              </a:rPr>
              <a:t>programme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12. Physical and technological resources.</a:t>
            </a:r>
            <a:endParaRPr lang="es-EC" sz="2800" dirty="0">
              <a:solidFill>
                <a:schemeClr val="bg1"/>
              </a:solidFill>
            </a:endParaRPr>
          </a:p>
        </p:txBody>
      </p:sp>
      <p:grpSp>
        <p:nvGrpSpPr>
          <p:cNvPr id="15" name="Group 30">
            <a:extLst>
              <a:ext uri="{FF2B5EF4-FFF2-40B4-BE49-F238E27FC236}">
                <a16:creationId xmlns:a16="http://schemas.microsoft.com/office/drawing/2014/main" id="{DA3F3777-516D-4212-B321-8042B8945BEC}"/>
              </a:ext>
            </a:extLst>
          </p:cNvPr>
          <p:cNvGrpSpPr/>
          <p:nvPr/>
        </p:nvGrpSpPr>
        <p:grpSpPr>
          <a:xfrm>
            <a:off x="3886200" y="2438400"/>
            <a:ext cx="6842104" cy="5410200"/>
            <a:chOff x="1806420" y="1257301"/>
            <a:chExt cx="5273986" cy="459422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2DD0320-7246-4100-9D95-855AC9AEF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420" y="4582839"/>
              <a:ext cx="5273984" cy="1268686"/>
            </a:xfrm>
            <a:custGeom>
              <a:avLst/>
              <a:gdLst/>
              <a:ahLst/>
              <a:cxnLst>
                <a:cxn ang="0">
                  <a:pos x="1055" y="0"/>
                </a:cxn>
                <a:cxn ang="0">
                  <a:pos x="743" y="0"/>
                </a:cxn>
                <a:cxn ang="0">
                  <a:pos x="0" y="433"/>
                </a:cxn>
                <a:cxn ang="0">
                  <a:pos x="1800" y="433"/>
                </a:cxn>
                <a:cxn ang="0">
                  <a:pos x="1055" y="0"/>
                </a:cxn>
              </a:cxnLst>
              <a:rect l="0" t="0" r="r" b="b"/>
              <a:pathLst>
                <a:path w="1800" h="433">
                  <a:moveTo>
                    <a:pt x="1055" y="0"/>
                  </a:moveTo>
                  <a:lnTo>
                    <a:pt x="743" y="0"/>
                  </a:lnTo>
                  <a:lnTo>
                    <a:pt x="0" y="433"/>
                  </a:lnTo>
                  <a:lnTo>
                    <a:pt x="1800" y="433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CB6CFDE-C2CE-4F5F-805E-166AE9963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599" y="4682459"/>
              <a:ext cx="4529766" cy="1069447"/>
            </a:xfrm>
            <a:custGeom>
              <a:avLst/>
              <a:gdLst/>
              <a:ahLst/>
              <a:cxnLst>
                <a:cxn ang="0">
                  <a:pos x="1546" y="365"/>
                </a:cxn>
                <a:cxn ang="0">
                  <a:pos x="0" y="365"/>
                </a:cxn>
                <a:cxn ang="0">
                  <a:pos x="627" y="0"/>
                </a:cxn>
                <a:cxn ang="0">
                  <a:pos x="919" y="0"/>
                </a:cxn>
                <a:cxn ang="0">
                  <a:pos x="1546" y="365"/>
                </a:cxn>
                <a:cxn ang="0">
                  <a:pos x="1546" y="365"/>
                </a:cxn>
              </a:cxnLst>
              <a:rect l="0" t="0" r="r" b="b"/>
              <a:pathLst>
                <a:path w="1546" h="365">
                  <a:moveTo>
                    <a:pt x="1546" y="365"/>
                  </a:moveTo>
                  <a:lnTo>
                    <a:pt x="0" y="365"/>
                  </a:lnTo>
                  <a:lnTo>
                    <a:pt x="627" y="0"/>
                  </a:lnTo>
                  <a:lnTo>
                    <a:pt x="919" y="0"/>
                  </a:lnTo>
                  <a:lnTo>
                    <a:pt x="1546" y="365"/>
                  </a:lnTo>
                  <a:lnTo>
                    <a:pt x="1546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85D44FC-BD9E-4B33-A224-61C47AD2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420" y="1257301"/>
              <a:ext cx="2634063" cy="4594222"/>
            </a:xfrm>
            <a:custGeom>
              <a:avLst/>
              <a:gdLst/>
              <a:ahLst/>
              <a:cxnLst>
                <a:cxn ang="0">
                  <a:pos x="899" y="863"/>
                </a:cxn>
                <a:cxn ang="0">
                  <a:pos x="899" y="0"/>
                </a:cxn>
                <a:cxn ang="0">
                  <a:pos x="0" y="1568"/>
                </a:cxn>
                <a:cxn ang="0">
                  <a:pos x="743" y="1135"/>
                </a:cxn>
                <a:cxn ang="0">
                  <a:pos x="899" y="863"/>
                </a:cxn>
              </a:cxnLst>
              <a:rect l="0" t="0" r="r" b="b"/>
              <a:pathLst>
                <a:path w="899" h="1568">
                  <a:moveTo>
                    <a:pt x="899" y="863"/>
                  </a:moveTo>
                  <a:lnTo>
                    <a:pt x="899" y="0"/>
                  </a:lnTo>
                  <a:lnTo>
                    <a:pt x="0" y="1568"/>
                  </a:lnTo>
                  <a:lnTo>
                    <a:pt x="743" y="1135"/>
                  </a:lnTo>
                  <a:lnTo>
                    <a:pt x="899" y="863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F7CEC84-7599-496E-861C-7C616FA8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979" y="1635270"/>
              <a:ext cx="2264884" cy="3937905"/>
            </a:xfrm>
            <a:custGeom>
              <a:avLst/>
              <a:gdLst/>
              <a:ahLst/>
              <a:cxnLst>
                <a:cxn ang="0">
                  <a:pos x="0" y="1344"/>
                </a:cxn>
                <a:cxn ang="0">
                  <a:pos x="773" y="0"/>
                </a:cxn>
                <a:cxn ang="0">
                  <a:pos x="773" y="726"/>
                </a:cxn>
                <a:cxn ang="0">
                  <a:pos x="627" y="982"/>
                </a:cxn>
                <a:cxn ang="0">
                  <a:pos x="0" y="1344"/>
                </a:cxn>
                <a:cxn ang="0">
                  <a:pos x="0" y="1344"/>
                </a:cxn>
              </a:cxnLst>
              <a:rect l="0" t="0" r="r" b="b"/>
              <a:pathLst>
                <a:path w="773" h="1344">
                  <a:moveTo>
                    <a:pt x="0" y="1344"/>
                  </a:moveTo>
                  <a:lnTo>
                    <a:pt x="773" y="0"/>
                  </a:lnTo>
                  <a:lnTo>
                    <a:pt x="773" y="726"/>
                  </a:lnTo>
                  <a:lnTo>
                    <a:pt x="627" y="982"/>
                  </a:lnTo>
                  <a:lnTo>
                    <a:pt x="0" y="1344"/>
                  </a:lnTo>
                  <a:lnTo>
                    <a:pt x="0" y="13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4467088-C69B-4594-B061-333664F81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483" y="1257301"/>
              <a:ext cx="2639923" cy="4594222"/>
            </a:xfrm>
            <a:custGeom>
              <a:avLst/>
              <a:gdLst/>
              <a:ahLst/>
              <a:cxnLst>
                <a:cxn ang="0">
                  <a:pos x="156" y="1135"/>
                </a:cxn>
                <a:cxn ang="0">
                  <a:pos x="901" y="1568"/>
                </a:cxn>
                <a:cxn ang="0">
                  <a:pos x="0" y="0"/>
                </a:cxn>
                <a:cxn ang="0">
                  <a:pos x="0" y="863"/>
                </a:cxn>
                <a:cxn ang="0">
                  <a:pos x="156" y="1135"/>
                </a:cxn>
              </a:cxnLst>
              <a:rect l="0" t="0" r="r" b="b"/>
              <a:pathLst>
                <a:path w="901" h="1568">
                  <a:moveTo>
                    <a:pt x="156" y="1135"/>
                  </a:moveTo>
                  <a:lnTo>
                    <a:pt x="901" y="1568"/>
                  </a:lnTo>
                  <a:lnTo>
                    <a:pt x="0" y="0"/>
                  </a:lnTo>
                  <a:lnTo>
                    <a:pt x="0" y="863"/>
                  </a:lnTo>
                  <a:lnTo>
                    <a:pt x="156" y="1135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4D8FA87-AD63-4971-95D0-B48D75C7A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103" y="1635270"/>
              <a:ext cx="2264884" cy="3937905"/>
            </a:xfrm>
            <a:custGeom>
              <a:avLst/>
              <a:gdLst/>
              <a:ahLst/>
              <a:cxnLst>
                <a:cxn ang="0">
                  <a:pos x="773" y="1344"/>
                </a:cxn>
                <a:cxn ang="0">
                  <a:pos x="148" y="982"/>
                </a:cxn>
                <a:cxn ang="0">
                  <a:pos x="0" y="726"/>
                </a:cxn>
                <a:cxn ang="0">
                  <a:pos x="0" y="0"/>
                </a:cxn>
                <a:cxn ang="0">
                  <a:pos x="773" y="1344"/>
                </a:cxn>
                <a:cxn ang="0">
                  <a:pos x="773" y="1344"/>
                </a:cxn>
              </a:cxnLst>
              <a:rect l="0" t="0" r="r" b="b"/>
              <a:pathLst>
                <a:path w="773" h="1344">
                  <a:moveTo>
                    <a:pt x="773" y="1344"/>
                  </a:moveTo>
                  <a:lnTo>
                    <a:pt x="148" y="982"/>
                  </a:lnTo>
                  <a:lnTo>
                    <a:pt x="0" y="726"/>
                  </a:lnTo>
                  <a:lnTo>
                    <a:pt x="0" y="0"/>
                  </a:lnTo>
                  <a:lnTo>
                    <a:pt x="773" y="1344"/>
                  </a:lnTo>
                  <a:lnTo>
                    <a:pt x="773" y="134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A62F427-D71C-4043-9754-F8E894A18655}"/>
              </a:ext>
            </a:extLst>
          </p:cNvPr>
          <p:cNvSpPr txBox="1"/>
          <p:nvPr/>
        </p:nvSpPr>
        <p:spPr>
          <a:xfrm rot="3716520">
            <a:off x="7133265" y="5165511"/>
            <a:ext cx="2582486" cy="585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</a:rPr>
              <a:t>FACTORS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A3751F9-7723-4553-AAA7-424499598FB5}"/>
              </a:ext>
            </a:extLst>
          </p:cNvPr>
          <p:cNvSpPr txBox="1"/>
          <p:nvPr/>
        </p:nvSpPr>
        <p:spPr>
          <a:xfrm rot="18256492">
            <a:off x="4317173" y="4980733"/>
            <a:ext cx="3429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</a:rPr>
              <a:t>CHARACTERISTICS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A8301C21-3334-4342-BB33-ACDAF7561597}"/>
              </a:ext>
            </a:extLst>
          </p:cNvPr>
          <p:cNvSpPr txBox="1"/>
          <p:nvPr/>
        </p:nvSpPr>
        <p:spPr>
          <a:xfrm>
            <a:off x="5631901" y="5225292"/>
            <a:ext cx="1574620" cy="80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4000" dirty="0">
                <a:solidFill>
                  <a:srgbClr val="FAFAFA"/>
                </a:solidFill>
                <a:latin typeface="Open Sans Bold"/>
              </a:rPr>
              <a:t>48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E684D18-BE26-40F1-938C-F6A5ABE0CE7E}"/>
              </a:ext>
            </a:extLst>
          </p:cNvPr>
          <p:cNvSpPr/>
          <p:nvPr/>
        </p:nvSpPr>
        <p:spPr>
          <a:xfrm>
            <a:off x="5321621" y="7156329"/>
            <a:ext cx="424680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000" b="1" dirty="0">
                <a:solidFill>
                  <a:schemeClr val="accent5">
                    <a:lumMod val="75000"/>
                  </a:schemeClr>
                </a:solidFill>
              </a:rPr>
              <a:t>ASPECTS BY EVALUATOR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AA8A81C1-C0D4-4237-B030-BD105A9B764E}"/>
              </a:ext>
            </a:extLst>
          </p:cNvPr>
          <p:cNvSpPr txBox="1"/>
          <p:nvPr/>
        </p:nvSpPr>
        <p:spPr>
          <a:xfrm>
            <a:off x="6072949" y="6370963"/>
            <a:ext cx="2122356" cy="80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4000" dirty="0">
                <a:latin typeface="Open Sans Bold"/>
              </a:rPr>
              <a:t>104 </a:t>
            </a: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AE5AADDE-E2DD-4C11-8B01-78662DD1796E}"/>
              </a:ext>
            </a:extLst>
          </p:cNvPr>
          <p:cNvSpPr txBox="1"/>
          <p:nvPr/>
        </p:nvSpPr>
        <p:spPr>
          <a:xfrm>
            <a:off x="8135420" y="5757653"/>
            <a:ext cx="1574620" cy="80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4000" dirty="0">
                <a:solidFill>
                  <a:srgbClr val="FAFAFA"/>
                </a:solidFill>
                <a:latin typeface="Open Sans Bold"/>
              </a:rPr>
              <a:t>12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4BE956-D2DE-4EBA-A416-0B7A1943857C}"/>
              </a:ext>
            </a:extLst>
          </p:cNvPr>
          <p:cNvSpPr/>
          <p:nvPr/>
        </p:nvSpPr>
        <p:spPr>
          <a:xfrm>
            <a:off x="257367" y="4561472"/>
            <a:ext cx="3208938" cy="1261884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ctr"/>
            <a:r>
              <a:rPr lang="es-EC" sz="1900" b="1" dirty="0" err="1">
                <a:solidFill>
                  <a:schemeClr val="accent5">
                    <a:lumMod val="50000"/>
                  </a:schemeClr>
                </a:solidFill>
              </a:rPr>
              <a:t>Guidelines</a:t>
            </a:r>
            <a:r>
              <a:rPr lang="es-EC" sz="1900" b="1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s-EC" sz="1900" b="1" dirty="0" err="1">
                <a:solidFill>
                  <a:schemeClr val="accent5">
                    <a:lumMod val="50000"/>
                  </a:schemeClr>
                </a:solidFill>
              </a:rPr>
              <a:t>aspects</a:t>
            </a:r>
            <a:r>
              <a:rPr lang="es-EC" sz="1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1900" b="1" dirty="0" err="1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s-EC" sz="1900" b="1" dirty="0">
                <a:solidFill>
                  <a:schemeClr val="accent5">
                    <a:lumMod val="50000"/>
                  </a:schemeClr>
                </a:solidFill>
              </a:rPr>
              <a:t> be </a:t>
            </a:r>
            <a:r>
              <a:rPr lang="es-EC" sz="1900" b="1" dirty="0" err="1">
                <a:solidFill>
                  <a:schemeClr val="accent5">
                    <a:lumMod val="50000"/>
                  </a:schemeClr>
                </a:solidFill>
              </a:rPr>
              <a:t>evaluated</a:t>
            </a:r>
            <a:r>
              <a:rPr lang="es-EC" sz="1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1900" b="1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es-EC" sz="1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1900" b="1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C" sz="1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1900" b="1" dirty="0" err="1">
                <a:solidFill>
                  <a:schemeClr val="accent5">
                    <a:lumMod val="50000"/>
                  </a:schemeClr>
                </a:solidFill>
              </a:rPr>
              <a:t>high-quality</a:t>
            </a:r>
            <a:r>
              <a:rPr lang="es-EC" sz="1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1900" b="1" dirty="0" err="1">
                <a:solidFill>
                  <a:schemeClr val="accent5">
                    <a:lumMod val="50000"/>
                  </a:schemeClr>
                </a:solidFill>
              </a:rPr>
              <a:t>accreditation</a:t>
            </a:r>
            <a:r>
              <a:rPr lang="es-EC" sz="1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1900" b="1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es-EC" sz="1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1900" b="1" dirty="0" err="1">
                <a:solidFill>
                  <a:schemeClr val="accent5">
                    <a:lumMod val="50000"/>
                  </a:schemeClr>
                </a:solidFill>
              </a:rPr>
              <a:t>academic</a:t>
            </a:r>
            <a:r>
              <a:rPr lang="es-EC" sz="1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1900" b="1" dirty="0" err="1">
                <a:solidFill>
                  <a:schemeClr val="accent5">
                    <a:lumMod val="50000"/>
                  </a:schemeClr>
                </a:solidFill>
              </a:rPr>
              <a:t>programs</a:t>
            </a:r>
            <a:endParaRPr lang="es-EC" sz="19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9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48A106D1-E033-433C-8D2C-522EC5754ECD}"/>
              </a:ext>
            </a:extLst>
          </p:cNvPr>
          <p:cNvCxnSpPr>
            <a:cxnSpLocks/>
          </p:cNvCxnSpPr>
          <p:nvPr/>
        </p:nvCxnSpPr>
        <p:spPr>
          <a:xfrm>
            <a:off x="12168642" y="5338345"/>
            <a:ext cx="63581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riángulo isósceles 68">
            <a:extLst>
              <a:ext uri="{FF2B5EF4-FFF2-40B4-BE49-F238E27FC236}">
                <a16:creationId xmlns:a16="http://schemas.microsoft.com/office/drawing/2014/main" id="{F2560696-8E50-447D-8B3F-8A0DBDE38461}"/>
              </a:ext>
            </a:extLst>
          </p:cNvPr>
          <p:cNvSpPr/>
          <p:nvPr/>
        </p:nvSpPr>
        <p:spPr>
          <a:xfrm rot="14433415">
            <a:off x="8037109" y="6268674"/>
            <a:ext cx="399171" cy="4038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0" name="Triángulo isósceles 69">
            <a:extLst>
              <a:ext uri="{FF2B5EF4-FFF2-40B4-BE49-F238E27FC236}">
                <a16:creationId xmlns:a16="http://schemas.microsoft.com/office/drawing/2014/main" id="{E46F5E97-D0B4-4D8D-9347-07EFD4902DC8}"/>
              </a:ext>
            </a:extLst>
          </p:cNvPr>
          <p:cNvSpPr/>
          <p:nvPr/>
        </p:nvSpPr>
        <p:spPr>
          <a:xfrm rot="16200000">
            <a:off x="7811583" y="7284082"/>
            <a:ext cx="399171" cy="4038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" name="Triángulo isósceles 70">
            <a:extLst>
              <a:ext uri="{FF2B5EF4-FFF2-40B4-BE49-F238E27FC236}">
                <a16:creationId xmlns:a16="http://schemas.microsoft.com/office/drawing/2014/main" id="{7C05C717-E799-4CD4-A9EA-C10D314CBA80}"/>
              </a:ext>
            </a:extLst>
          </p:cNvPr>
          <p:cNvSpPr/>
          <p:nvPr/>
        </p:nvSpPr>
        <p:spPr>
          <a:xfrm rot="16933066">
            <a:off x="7494682" y="8394006"/>
            <a:ext cx="399171" cy="4038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A39E34AB-E533-43BF-A9FB-C094DAD924B6}"/>
              </a:ext>
            </a:extLst>
          </p:cNvPr>
          <p:cNvSpPr/>
          <p:nvPr/>
        </p:nvSpPr>
        <p:spPr>
          <a:xfrm rot="13395157">
            <a:off x="7164919" y="4384965"/>
            <a:ext cx="399171" cy="403897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54" name="Group 13">
            <a:extLst>
              <a:ext uri="{FF2B5EF4-FFF2-40B4-BE49-F238E27FC236}">
                <a16:creationId xmlns:a16="http://schemas.microsoft.com/office/drawing/2014/main" id="{22FC745A-AD56-4361-9225-8097D57680D4}"/>
              </a:ext>
            </a:extLst>
          </p:cNvPr>
          <p:cNvGrpSpPr/>
          <p:nvPr/>
        </p:nvGrpSpPr>
        <p:grpSpPr>
          <a:xfrm>
            <a:off x="6807823" y="4685376"/>
            <a:ext cx="488948" cy="449703"/>
            <a:chOff x="0" y="0"/>
            <a:chExt cx="2056320" cy="2054880"/>
          </a:xfrm>
          <a:solidFill>
            <a:schemeClr val="bg1"/>
          </a:solidFill>
        </p:grpSpPr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AF2D0008-C39E-4323-A892-CFE14D699E7D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</p:sp>
      </p:grpSp>
      <p:grpSp>
        <p:nvGrpSpPr>
          <p:cNvPr id="48" name="Group 19">
            <a:extLst>
              <a:ext uri="{FF2B5EF4-FFF2-40B4-BE49-F238E27FC236}">
                <a16:creationId xmlns:a16="http://schemas.microsoft.com/office/drawing/2014/main" id="{6C063351-0676-42E7-AC05-966C94E66FD5}"/>
              </a:ext>
            </a:extLst>
          </p:cNvPr>
          <p:cNvGrpSpPr/>
          <p:nvPr/>
        </p:nvGrpSpPr>
        <p:grpSpPr>
          <a:xfrm>
            <a:off x="8468575" y="8288972"/>
            <a:ext cx="3555145" cy="764326"/>
            <a:chOff x="0" y="0"/>
            <a:chExt cx="4075920" cy="144792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48EDACA6-5FB9-41DC-9746-01CD0C4E8AFC}"/>
                </a:ext>
              </a:extLst>
            </p:cNvPr>
            <p:cNvSpPr/>
            <p:nvPr/>
          </p:nvSpPr>
          <p:spPr>
            <a:xfrm>
              <a:off x="0" y="0"/>
              <a:ext cx="4075811" cy="1447927"/>
            </a:xfrm>
            <a:custGeom>
              <a:avLst/>
              <a:gdLst/>
              <a:ahLst/>
              <a:cxnLst/>
              <a:rect l="l" t="t" r="r" b="b"/>
              <a:pathLst>
                <a:path w="4075811" h="1447927">
                  <a:moveTo>
                    <a:pt x="33515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927"/>
                    <a:pt x="0" y="1447927"/>
                    <a:pt x="0" y="1447927"/>
                  </a:cubicBezTo>
                  <a:cubicBezTo>
                    <a:pt x="3351530" y="1447927"/>
                    <a:pt x="3351530" y="1447927"/>
                    <a:pt x="3351530" y="1447927"/>
                  </a:cubicBezTo>
                  <a:cubicBezTo>
                    <a:pt x="3750564" y="1447927"/>
                    <a:pt x="4075811" y="1122807"/>
                    <a:pt x="4075811" y="724027"/>
                  </a:cubicBezTo>
                  <a:cubicBezTo>
                    <a:pt x="4075811" y="325247"/>
                    <a:pt x="3750564" y="0"/>
                    <a:pt x="335153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689C84E-9187-41FC-872E-24F89172F3D1}"/>
              </a:ext>
            </a:extLst>
          </p:cNvPr>
          <p:cNvSpPr txBox="1"/>
          <p:nvPr/>
        </p:nvSpPr>
        <p:spPr>
          <a:xfrm>
            <a:off x="2895600" y="9893603"/>
            <a:ext cx="17095290" cy="311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SINAES. (2011). </a:t>
            </a:r>
            <a:r>
              <a:rPr lang="es-EC" sz="14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de Acreditación Oficial de Carreras de Grado del Sistema Nacional de Acreditación de la Educación Superior para la Modalidad a Distancia.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8807958" y="5683452"/>
            <a:ext cx="3467774" cy="912666"/>
            <a:chOff x="0" y="0"/>
            <a:chExt cx="4076640" cy="144936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76573" cy="1449324"/>
            </a:xfrm>
            <a:custGeom>
              <a:avLst/>
              <a:gdLst/>
              <a:ahLst/>
              <a:cxnLst/>
              <a:rect l="l" t="t" r="r" b="b"/>
              <a:pathLst>
                <a:path w="4076573" h="1449324">
                  <a:moveTo>
                    <a:pt x="3352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9324"/>
                    <a:pt x="0" y="1449324"/>
                    <a:pt x="0" y="1449324"/>
                  </a:cubicBezTo>
                  <a:cubicBezTo>
                    <a:pt x="3352165" y="1449324"/>
                    <a:pt x="3352165" y="1449324"/>
                    <a:pt x="3352165" y="1449324"/>
                  </a:cubicBezTo>
                  <a:cubicBezTo>
                    <a:pt x="3751199" y="1449324"/>
                    <a:pt x="4076573" y="1123823"/>
                    <a:pt x="4076573" y="724662"/>
                  </a:cubicBezTo>
                  <a:cubicBezTo>
                    <a:pt x="4076573" y="325501"/>
                    <a:pt x="3751199" y="0"/>
                    <a:pt x="3352165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9" name="Group 19"/>
          <p:cNvGrpSpPr/>
          <p:nvPr/>
        </p:nvGrpSpPr>
        <p:grpSpPr>
          <a:xfrm>
            <a:off x="8988120" y="7143172"/>
            <a:ext cx="3151110" cy="748373"/>
            <a:chOff x="0" y="0"/>
            <a:chExt cx="4075920" cy="144792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75811" cy="1447927"/>
            </a:xfrm>
            <a:custGeom>
              <a:avLst/>
              <a:gdLst/>
              <a:ahLst/>
              <a:cxnLst/>
              <a:rect l="l" t="t" r="r" b="b"/>
              <a:pathLst>
                <a:path w="4075811" h="1447927">
                  <a:moveTo>
                    <a:pt x="33515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927"/>
                    <a:pt x="0" y="1447927"/>
                    <a:pt x="0" y="1447927"/>
                  </a:cubicBezTo>
                  <a:cubicBezTo>
                    <a:pt x="3351530" y="1447927"/>
                    <a:pt x="3351530" y="1447927"/>
                    <a:pt x="3351530" y="1447927"/>
                  </a:cubicBezTo>
                  <a:cubicBezTo>
                    <a:pt x="3750564" y="1447927"/>
                    <a:pt x="4075811" y="1122807"/>
                    <a:pt x="4075811" y="724027"/>
                  </a:cubicBezTo>
                  <a:cubicBezTo>
                    <a:pt x="4075811" y="325247"/>
                    <a:pt x="3750564" y="0"/>
                    <a:pt x="335153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9" name="TextBox 29"/>
          <p:cNvSpPr txBox="1"/>
          <p:nvPr/>
        </p:nvSpPr>
        <p:spPr>
          <a:xfrm>
            <a:off x="8924738" y="5747055"/>
            <a:ext cx="3234214" cy="58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2200" dirty="0">
                <a:solidFill>
                  <a:schemeClr val="bg1"/>
                </a:solidFill>
                <a:latin typeface="Open Sans Bold"/>
              </a:rPr>
              <a:t>Components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949870" y="7095933"/>
            <a:ext cx="2362518" cy="60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2200" dirty="0">
                <a:solidFill>
                  <a:schemeClr val="bg1"/>
                </a:solidFill>
                <a:latin typeface="Open Sans Bold"/>
              </a:rPr>
              <a:t>Criteria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738506" y="8199014"/>
            <a:ext cx="2909546" cy="602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2200" dirty="0">
                <a:solidFill>
                  <a:schemeClr val="bg1"/>
                </a:solidFill>
                <a:latin typeface="Open Sans Bold"/>
              </a:rPr>
              <a:t>Standards</a:t>
            </a:r>
          </a:p>
        </p:txBody>
      </p:sp>
      <p:grpSp>
        <p:nvGrpSpPr>
          <p:cNvPr id="44" name="Group 13">
            <a:extLst>
              <a:ext uri="{FF2B5EF4-FFF2-40B4-BE49-F238E27FC236}">
                <a16:creationId xmlns:a16="http://schemas.microsoft.com/office/drawing/2014/main" id="{47939307-DFDF-4714-8B6F-88A38B142BA1}"/>
              </a:ext>
            </a:extLst>
          </p:cNvPr>
          <p:cNvGrpSpPr/>
          <p:nvPr/>
        </p:nvGrpSpPr>
        <p:grpSpPr>
          <a:xfrm>
            <a:off x="8288202" y="5626857"/>
            <a:ext cx="1035839" cy="1059220"/>
            <a:chOff x="0" y="0"/>
            <a:chExt cx="2056320" cy="2054880"/>
          </a:xfrm>
        </p:grpSpPr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F869A509-617B-4E0F-8A18-D8E12F74B0C8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46" name="Group 13">
            <a:extLst>
              <a:ext uri="{FF2B5EF4-FFF2-40B4-BE49-F238E27FC236}">
                <a16:creationId xmlns:a16="http://schemas.microsoft.com/office/drawing/2014/main" id="{74B302EE-F6F3-414F-BCDF-81F53DB28FDC}"/>
              </a:ext>
            </a:extLst>
          </p:cNvPr>
          <p:cNvGrpSpPr/>
          <p:nvPr/>
        </p:nvGrpSpPr>
        <p:grpSpPr>
          <a:xfrm>
            <a:off x="8145972" y="7010690"/>
            <a:ext cx="1003104" cy="1028410"/>
            <a:chOff x="0" y="0"/>
            <a:chExt cx="2056320" cy="2054880"/>
          </a:xfrm>
        </p:grpSpPr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F00784F8-C90F-49D7-8DB7-E6DEE10B98AE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8503928" y="3157259"/>
            <a:ext cx="527368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500" dirty="0">
                <a:solidFill>
                  <a:srgbClr val="FAFAFA"/>
                </a:solidFill>
                <a:latin typeface="Open Sans Bold"/>
              </a:rPr>
              <a:t>4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</a:t>
            </a:r>
          </a:p>
        </p:txBody>
      </p:sp>
      <p:grpSp>
        <p:nvGrpSpPr>
          <p:cNvPr id="50" name="Group 13">
            <a:extLst>
              <a:ext uri="{FF2B5EF4-FFF2-40B4-BE49-F238E27FC236}">
                <a16:creationId xmlns:a16="http://schemas.microsoft.com/office/drawing/2014/main" id="{A4EABAD6-6190-4EFC-BE1E-2D6FEAC850FA}"/>
              </a:ext>
            </a:extLst>
          </p:cNvPr>
          <p:cNvGrpSpPr/>
          <p:nvPr/>
        </p:nvGrpSpPr>
        <p:grpSpPr>
          <a:xfrm>
            <a:off x="7809220" y="8126546"/>
            <a:ext cx="1046565" cy="1021449"/>
            <a:chOff x="0" y="0"/>
            <a:chExt cx="2056320" cy="2054880"/>
          </a:xfrm>
        </p:grpSpPr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ACFFBF97-1E2C-421C-8DB5-1BDDA8C2117A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8409400" y="5693926"/>
            <a:ext cx="724853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500" dirty="0">
                <a:solidFill>
                  <a:srgbClr val="FAFAFA"/>
                </a:solidFill>
                <a:latin typeface="Open Sans Bold"/>
              </a:rPr>
              <a:t>21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30929" y="7028492"/>
            <a:ext cx="1087279" cy="789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000" dirty="0">
                <a:solidFill>
                  <a:srgbClr val="FAFAFA"/>
                </a:solidFill>
                <a:latin typeface="Open Sans Bold"/>
              </a:rPr>
              <a:t>168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016130" y="8045101"/>
            <a:ext cx="724853" cy="789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000" dirty="0">
                <a:solidFill>
                  <a:srgbClr val="FAFAFA"/>
                </a:solidFill>
                <a:latin typeface="Open Sans Bold"/>
              </a:rPr>
              <a:t>38</a:t>
            </a:r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648D7B56-2B31-4E7D-8522-D3C05BED36EE}"/>
              </a:ext>
            </a:extLst>
          </p:cNvPr>
          <p:cNvSpPr/>
          <p:nvPr/>
        </p:nvSpPr>
        <p:spPr>
          <a:xfrm>
            <a:off x="0" y="0"/>
            <a:ext cx="8915401" cy="5472371"/>
          </a:xfrm>
          <a:custGeom>
            <a:avLst/>
            <a:gdLst/>
            <a:ahLst/>
            <a:cxnLst/>
            <a:rect l="l" t="t" r="r" b="b"/>
            <a:pathLst>
              <a:path w="6089457" h="3425320">
                <a:moveTo>
                  <a:pt x="0" y="3425320"/>
                </a:moveTo>
                <a:lnTo>
                  <a:pt x="0" y="0"/>
                </a:lnTo>
                <a:lnTo>
                  <a:pt x="6089457" y="0"/>
                </a:lnTo>
                <a:cubicBezTo>
                  <a:pt x="4059638" y="1141773"/>
                  <a:pt x="2029819" y="2283546"/>
                  <a:pt x="0" y="3425320"/>
                </a:cubicBezTo>
                <a:close/>
              </a:path>
            </a:pathLst>
          </a:custGeom>
          <a:solidFill>
            <a:srgbClr val="D1D1D1"/>
          </a:solidFill>
        </p:spPr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5147298F-E468-411B-B75D-89D01922A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944"/>
            <a:ext cx="9620250" cy="3419475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43187616-44B9-4E68-9EFA-06ED789A6E4E}"/>
              </a:ext>
            </a:extLst>
          </p:cNvPr>
          <p:cNvSpPr/>
          <p:nvPr/>
        </p:nvSpPr>
        <p:spPr>
          <a:xfrm>
            <a:off x="9207605" y="456261"/>
            <a:ext cx="8624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 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SINAES accreditation model for undergraduate degree courses</a:t>
            </a:r>
            <a:endParaRPr lang="es-EC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rco 6">
            <a:extLst>
              <a:ext uri="{FF2B5EF4-FFF2-40B4-BE49-F238E27FC236}">
                <a16:creationId xmlns:a16="http://schemas.microsoft.com/office/drawing/2014/main" id="{999D8525-60DA-416A-BF57-9FA297E9B5A7}"/>
              </a:ext>
            </a:extLst>
          </p:cNvPr>
          <p:cNvSpPr/>
          <p:nvPr/>
        </p:nvSpPr>
        <p:spPr>
          <a:xfrm rot="2482250">
            <a:off x="3274997" y="4349172"/>
            <a:ext cx="4386637" cy="48391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52" name="Group 13">
            <a:extLst>
              <a:ext uri="{FF2B5EF4-FFF2-40B4-BE49-F238E27FC236}">
                <a16:creationId xmlns:a16="http://schemas.microsoft.com/office/drawing/2014/main" id="{06683B3B-3E71-4BD3-8240-A33AA97D251C}"/>
              </a:ext>
            </a:extLst>
          </p:cNvPr>
          <p:cNvGrpSpPr/>
          <p:nvPr/>
        </p:nvGrpSpPr>
        <p:grpSpPr>
          <a:xfrm>
            <a:off x="6862247" y="4718277"/>
            <a:ext cx="368282" cy="341963"/>
            <a:chOff x="0" y="0"/>
            <a:chExt cx="2056320" cy="2054880"/>
          </a:xfrm>
          <a:solidFill>
            <a:srgbClr val="C00000"/>
          </a:solidFill>
        </p:grpSpPr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5440552C-9F0E-4975-BBA8-1651416FC835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</p:sp>
      </p:grpSp>
      <p:grpSp>
        <p:nvGrpSpPr>
          <p:cNvPr id="56" name="Group 13">
            <a:extLst>
              <a:ext uri="{FF2B5EF4-FFF2-40B4-BE49-F238E27FC236}">
                <a16:creationId xmlns:a16="http://schemas.microsoft.com/office/drawing/2014/main" id="{8AF66F51-52C2-4EE3-9CBC-395D7F338974}"/>
              </a:ext>
            </a:extLst>
          </p:cNvPr>
          <p:cNvGrpSpPr/>
          <p:nvPr/>
        </p:nvGrpSpPr>
        <p:grpSpPr>
          <a:xfrm>
            <a:off x="6978652" y="7935930"/>
            <a:ext cx="488948" cy="449703"/>
            <a:chOff x="0" y="0"/>
            <a:chExt cx="2056320" cy="2054880"/>
          </a:xfrm>
          <a:solidFill>
            <a:schemeClr val="bg1"/>
          </a:solidFill>
        </p:grpSpPr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DFF2FC5E-75CB-4C91-9D57-CFEF397671D7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</p:sp>
      </p:grpSp>
      <p:grpSp>
        <p:nvGrpSpPr>
          <p:cNvPr id="58" name="Group 13">
            <a:extLst>
              <a:ext uri="{FF2B5EF4-FFF2-40B4-BE49-F238E27FC236}">
                <a16:creationId xmlns:a16="http://schemas.microsoft.com/office/drawing/2014/main" id="{701B8BA2-361C-4D9E-B2E5-6351C4F4C359}"/>
              </a:ext>
            </a:extLst>
          </p:cNvPr>
          <p:cNvGrpSpPr/>
          <p:nvPr/>
        </p:nvGrpSpPr>
        <p:grpSpPr>
          <a:xfrm>
            <a:off x="7056366" y="7982768"/>
            <a:ext cx="368282" cy="341963"/>
            <a:chOff x="0" y="0"/>
            <a:chExt cx="2056320" cy="2054880"/>
          </a:xfrm>
          <a:solidFill>
            <a:srgbClr val="C00000"/>
          </a:solidFill>
        </p:grpSpPr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269B223F-263E-4BCE-A5A3-73DF544B99B5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</p:sp>
      </p:grpSp>
      <p:grpSp>
        <p:nvGrpSpPr>
          <p:cNvPr id="60" name="Group 13">
            <a:extLst>
              <a:ext uri="{FF2B5EF4-FFF2-40B4-BE49-F238E27FC236}">
                <a16:creationId xmlns:a16="http://schemas.microsoft.com/office/drawing/2014/main" id="{7FB05345-9B27-441E-9CE9-321FFE83853B}"/>
              </a:ext>
            </a:extLst>
          </p:cNvPr>
          <p:cNvGrpSpPr/>
          <p:nvPr/>
        </p:nvGrpSpPr>
        <p:grpSpPr>
          <a:xfrm>
            <a:off x="7328341" y="7232944"/>
            <a:ext cx="488948" cy="449703"/>
            <a:chOff x="0" y="0"/>
            <a:chExt cx="2056320" cy="2054880"/>
          </a:xfrm>
          <a:solidFill>
            <a:schemeClr val="bg1"/>
          </a:solidFill>
        </p:grpSpPr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E8C6E77C-8799-4207-A008-07DFD7468BB6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</p:sp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id="{FA541AA1-4D07-4A36-9EDE-D75F6BA9CAA7}"/>
              </a:ext>
            </a:extLst>
          </p:cNvPr>
          <p:cNvGrpSpPr/>
          <p:nvPr/>
        </p:nvGrpSpPr>
        <p:grpSpPr>
          <a:xfrm>
            <a:off x="7397867" y="7298901"/>
            <a:ext cx="368282" cy="341963"/>
            <a:chOff x="0" y="0"/>
            <a:chExt cx="2056320" cy="2054880"/>
          </a:xfrm>
          <a:solidFill>
            <a:srgbClr val="C00000"/>
          </a:solidFill>
        </p:grpSpPr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21F8D9F1-E205-4A13-878F-DC8D1E7B5DCD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</p:sp>
      </p:grpSp>
      <p:grpSp>
        <p:nvGrpSpPr>
          <p:cNvPr id="64" name="Group 13">
            <a:extLst>
              <a:ext uri="{FF2B5EF4-FFF2-40B4-BE49-F238E27FC236}">
                <a16:creationId xmlns:a16="http://schemas.microsoft.com/office/drawing/2014/main" id="{FE2284ED-4950-4470-9B40-9683AA07EFD2}"/>
              </a:ext>
            </a:extLst>
          </p:cNvPr>
          <p:cNvGrpSpPr/>
          <p:nvPr/>
        </p:nvGrpSpPr>
        <p:grpSpPr>
          <a:xfrm>
            <a:off x="7572830" y="6300003"/>
            <a:ext cx="488948" cy="449703"/>
            <a:chOff x="0" y="0"/>
            <a:chExt cx="2056320" cy="2054880"/>
          </a:xfrm>
          <a:solidFill>
            <a:schemeClr val="bg1"/>
          </a:solidFill>
        </p:grpSpPr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C0FB37CD-C3B0-497D-A1B9-71A8E8C45F8A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</p:sp>
      </p:grpSp>
      <p:grpSp>
        <p:nvGrpSpPr>
          <p:cNvPr id="66" name="Group 13">
            <a:extLst>
              <a:ext uri="{FF2B5EF4-FFF2-40B4-BE49-F238E27FC236}">
                <a16:creationId xmlns:a16="http://schemas.microsoft.com/office/drawing/2014/main" id="{28C8DDD8-5406-4230-9AC3-6763CCD10B2D}"/>
              </a:ext>
            </a:extLst>
          </p:cNvPr>
          <p:cNvGrpSpPr/>
          <p:nvPr/>
        </p:nvGrpSpPr>
        <p:grpSpPr>
          <a:xfrm>
            <a:off x="7614651" y="6368747"/>
            <a:ext cx="368282" cy="341963"/>
            <a:chOff x="0" y="0"/>
            <a:chExt cx="2056320" cy="2054880"/>
          </a:xfrm>
          <a:solidFill>
            <a:srgbClr val="C00000"/>
          </a:solidFill>
        </p:grpSpPr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5D8B9DDE-E834-408A-A9F7-46992F159EEE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7648249" y="3521033"/>
            <a:ext cx="3825204" cy="1106963"/>
            <a:chOff x="0" y="0"/>
            <a:chExt cx="4074480" cy="1447200"/>
          </a:xfrm>
          <a:solidFill>
            <a:srgbClr val="002060"/>
          </a:solidFill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74414" cy="1447165"/>
            </a:xfrm>
            <a:custGeom>
              <a:avLst/>
              <a:gdLst/>
              <a:ahLst/>
              <a:cxnLst/>
              <a:rect l="l" t="t" r="r" b="b"/>
              <a:pathLst>
                <a:path w="4074414" h="1447165">
                  <a:moveTo>
                    <a:pt x="3350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50387" y="1447165"/>
                    <a:pt x="3350387" y="1447165"/>
                    <a:pt x="3350387" y="1447165"/>
                  </a:cubicBezTo>
                  <a:cubicBezTo>
                    <a:pt x="3749294" y="1447165"/>
                    <a:pt x="4074414" y="1122172"/>
                    <a:pt x="4074414" y="723519"/>
                  </a:cubicBezTo>
                  <a:cubicBezTo>
                    <a:pt x="4074414" y="324866"/>
                    <a:pt x="3749294" y="0"/>
                    <a:pt x="3350387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3" name="Group 13"/>
          <p:cNvGrpSpPr/>
          <p:nvPr/>
        </p:nvGrpSpPr>
        <p:grpSpPr>
          <a:xfrm>
            <a:off x="7301644" y="3515265"/>
            <a:ext cx="1087279" cy="1108645"/>
            <a:chOff x="0" y="0"/>
            <a:chExt cx="2056320" cy="20548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7933880" y="3636103"/>
            <a:ext cx="3589179" cy="61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Open Sans Bold"/>
              </a:rPr>
              <a:t>Dimensions </a:t>
            </a:r>
            <a:r>
              <a:rPr lang="en-US" sz="3000" dirty="0">
                <a:solidFill>
                  <a:schemeClr val="bg1"/>
                </a:solidFill>
                <a:latin typeface="Open Sans Bold"/>
              </a:rPr>
              <a:t> </a:t>
            </a:r>
          </a:p>
        </p:txBody>
      </p:sp>
      <p:sp>
        <p:nvSpPr>
          <p:cNvPr id="68" name="TextBox 34">
            <a:extLst>
              <a:ext uri="{FF2B5EF4-FFF2-40B4-BE49-F238E27FC236}">
                <a16:creationId xmlns:a16="http://schemas.microsoft.com/office/drawing/2014/main" id="{94031483-BB68-4B37-8F7E-1AAE49F55E15}"/>
              </a:ext>
            </a:extLst>
          </p:cNvPr>
          <p:cNvSpPr txBox="1"/>
          <p:nvPr/>
        </p:nvSpPr>
        <p:spPr>
          <a:xfrm>
            <a:off x="7420789" y="3600731"/>
            <a:ext cx="724853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500" dirty="0">
                <a:solidFill>
                  <a:srgbClr val="FAFAFA"/>
                </a:solidFill>
                <a:latin typeface="Open Sans Bold"/>
              </a:rPr>
              <a:t>4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id="{43190D77-C991-4DD3-A729-42B254492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462" y="4028253"/>
            <a:ext cx="3728077" cy="4968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314A5009-60E8-41B1-84AB-9A45445BCD33}"/>
              </a:ext>
            </a:extLst>
          </p:cNvPr>
          <p:cNvSpPr txBox="1"/>
          <p:nvPr/>
        </p:nvSpPr>
        <p:spPr>
          <a:xfrm rot="5400000">
            <a:off x="14294553" y="579198"/>
            <a:ext cx="1169551" cy="44136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</a:rPr>
              <a:t>Relationship</a:t>
            </a:r>
            <a:r>
              <a:rPr lang="es-MX" sz="3200" b="1" dirty="0">
                <a:solidFill>
                  <a:schemeClr val="bg1"/>
                </a:solidFill>
              </a:rPr>
              <a:t> </a:t>
            </a:r>
            <a:r>
              <a:rPr lang="es-MX" sz="3200" b="1" dirty="0" err="1">
                <a:solidFill>
                  <a:schemeClr val="bg1"/>
                </a:solidFill>
              </a:rPr>
              <a:t>with</a:t>
            </a:r>
            <a:r>
              <a:rPr lang="es-MX" sz="3200" b="1" dirty="0">
                <a:solidFill>
                  <a:schemeClr val="bg1"/>
                </a:solidFill>
              </a:rPr>
              <a:t> </a:t>
            </a:r>
            <a:r>
              <a:rPr lang="es-MX" sz="3200" b="1" dirty="0" err="1">
                <a:solidFill>
                  <a:schemeClr val="bg1"/>
                </a:solidFill>
              </a:rPr>
              <a:t>the</a:t>
            </a:r>
            <a:r>
              <a:rPr lang="es-MX" sz="3200" b="1" dirty="0">
                <a:solidFill>
                  <a:schemeClr val="bg1"/>
                </a:solidFill>
              </a:rPr>
              <a:t> </a:t>
            </a:r>
            <a:r>
              <a:rPr lang="es-MX" sz="3200" b="1" dirty="0" err="1">
                <a:solidFill>
                  <a:schemeClr val="bg1"/>
                </a:solidFill>
              </a:rPr>
              <a:t>context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0C5BE1BC-C360-4C8E-A8F6-9D9EFB8DEE1C}"/>
              </a:ext>
            </a:extLst>
          </p:cNvPr>
          <p:cNvSpPr txBox="1"/>
          <p:nvPr/>
        </p:nvSpPr>
        <p:spPr>
          <a:xfrm rot="5400000">
            <a:off x="14515633" y="1685559"/>
            <a:ext cx="677108" cy="440997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</a:rPr>
              <a:t>Resources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3D1EFE97-F338-448C-8A38-8DF34B7E3AF0}"/>
              </a:ext>
            </a:extLst>
          </p:cNvPr>
          <p:cNvSpPr txBox="1"/>
          <p:nvPr/>
        </p:nvSpPr>
        <p:spPr>
          <a:xfrm rot="5400000">
            <a:off x="14521850" y="2441342"/>
            <a:ext cx="677108" cy="44224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</a:rPr>
              <a:t>Educational</a:t>
            </a:r>
            <a:r>
              <a:rPr lang="es-MX" sz="3200" b="1" dirty="0">
                <a:solidFill>
                  <a:schemeClr val="bg1"/>
                </a:solidFill>
              </a:rPr>
              <a:t> </a:t>
            </a:r>
            <a:r>
              <a:rPr lang="es-MX" sz="3200" b="1" dirty="0" err="1">
                <a:solidFill>
                  <a:schemeClr val="bg1"/>
                </a:solidFill>
              </a:rPr>
              <a:t>process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8E423658-59E1-40E7-9D36-7D8D89AC55ED}"/>
              </a:ext>
            </a:extLst>
          </p:cNvPr>
          <p:cNvSpPr txBox="1"/>
          <p:nvPr/>
        </p:nvSpPr>
        <p:spPr>
          <a:xfrm rot="5400000">
            <a:off x="14535886" y="3189306"/>
            <a:ext cx="677108" cy="44504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</a:rPr>
              <a:t>Results</a:t>
            </a:r>
            <a:endParaRPr lang="es-MX" sz="3200" b="1" dirty="0">
              <a:solidFill>
                <a:schemeClr val="bg1"/>
              </a:solidFill>
            </a:endParaRPr>
          </a:p>
        </p:txBody>
      </p: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B9E4F07E-B8F0-4099-A5B7-632BD3A021D9}"/>
              </a:ext>
            </a:extLst>
          </p:cNvPr>
          <p:cNvCxnSpPr>
            <a:cxnSpLocks/>
          </p:cNvCxnSpPr>
          <p:nvPr/>
        </p:nvCxnSpPr>
        <p:spPr>
          <a:xfrm flipH="1">
            <a:off x="12023625" y="2653239"/>
            <a:ext cx="45078" cy="267930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2CA84F15-90FC-4623-B18D-74B38C568AB2}"/>
              </a:ext>
            </a:extLst>
          </p:cNvPr>
          <p:cNvCxnSpPr>
            <a:cxnSpLocks/>
          </p:cNvCxnSpPr>
          <p:nvPr/>
        </p:nvCxnSpPr>
        <p:spPr>
          <a:xfrm flipV="1">
            <a:off x="12050794" y="2674076"/>
            <a:ext cx="696742" cy="142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82072FF2-8618-48EA-B6EA-5D190D773256}"/>
              </a:ext>
            </a:extLst>
          </p:cNvPr>
          <p:cNvCxnSpPr>
            <a:cxnSpLocks/>
          </p:cNvCxnSpPr>
          <p:nvPr/>
        </p:nvCxnSpPr>
        <p:spPr>
          <a:xfrm>
            <a:off x="12111718" y="4022229"/>
            <a:ext cx="63581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E2606958-BC27-4D29-B7B0-9DAB7CC93695}"/>
              </a:ext>
            </a:extLst>
          </p:cNvPr>
          <p:cNvCxnSpPr>
            <a:cxnSpLocks/>
          </p:cNvCxnSpPr>
          <p:nvPr/>
        </p:nvCxnSpPr>
        <p:spPr>
          <a:xfrm>
            <a:off x="12089582" y="4586913"/>
            <a:ext cx="63581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54605F72-E55A-452A-B22B-7F3691AEB46F}"/>
              </a:ext>
            </a:extLst>
          </p:cNvPr>
          <p:cNvCxnSpPr>
            <a:cxnSpLocks/>
          </p:cNvCxnSpPr>
          <p:nvPr/>
        </p:nvCxnSpPr>
        <p:spPr>
          <a:xfrm flipV="1">
            <a:off x="11464035" y="4022229"/>
            <a:ext cx="704607" cy="2296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C6EF97F7-2B01-4647-9B00-3A7976CA36F6}"/>
              </a:ext>
            </a:extLst>
          </p:cNvPr>
          <p:cNvSpPr/>
          <p:nvPr/>
        </p:nvSpPr>
        <p:spPr>
          <a:xfrm>
            <a:off x="2456999" y="5742617"/>
            <a:ext cx="3728077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2200" dirty="0" err="1">
                <a:solidFill>
                  <a:srgbClr val="002060"/>
                </a:solidFill>
              </a:rPr>
              <a:t>Model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of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Official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Accreditation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of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Degree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Programs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of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the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National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System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of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Accreditation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of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Higher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Education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for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the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Distance</a:t>
            </a:r>
            <a:r>
              <a:rPr lang="es-EC" sz="2200" dirty="0">
                <a:solidFill>
                  <a:srgbClr val="002060"/>
                </a:solidFill>
              </a:rPr>
              <a:t> </a:t>
            </a:r>
            <a:r>
              <a:rPr lang="es-EC" sz="2200" dirty="0" err="1">
                <a:solidFill>
                  <a:srgbClr val="002060"/>
                </a:solidFill>
              </a:rPr>
              <a:t>Mode</a:t>
            </a:r>
            <a:endParaRPr lang="es-EC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0"/>
    </mc:Choice>
    <mc:Fallback xmlns="">
      <p:transition advClick="0" advTm="4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6C15127-A0C3-4726-9E9E-72FFC8BAC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91086"/>
            <a:ext cx="4766519" cy="5787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Freeform 8">
            <a:extLst>
              <a:ext uri="{FF2B5EF4-FFF2-40B4-BE49-F238E27FC236}">
                <a16:creationId xmlns:a16="http://schemas.microsoft.com/office/drawing/2014/main" id="{BA8EB5AF-DC37-4A55-98BB-B12332925B63}"/>
              </a:ext>
            </a:extLst>
          </p:cNvPr>
          <p:cNvSpPr/>
          <p:nvPr/>
        </p:nvSpPr>
        <p:spPr>
          <a:xfrm>
            <a:off x="1600200" y="3619500"/>
            <a:ext cx="2086353" cy="612240"/>
          </a:xfrm>
          <a:custGeom>
            <a:avLst/>
            <a:gdLst/>
            <a:ahLst/>
            <a:cxnLst/>
            <a:rect l="l" t="t" r="r" b="b"/>
            <a:pathLst>
              <a:path w="7015500" h="2093857">
                <a:moveTo>
                  <a:pt x="0" y="0"/>
                </a:moveTo>
                <a:lnTo>
                  <a:pt x="7015500" y="0"/>
                </a:lnTo>
                <a:lnTo>
                  <a:pt x="7015500" y="2093857"/>
                </a:lnTo>
                <a:lnTo>
                  <a:pt x="0" y="2093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9762588-3656-4326-8C16-91F4131058D2}"/>
              </a:ext>
            </a:extLst>
          </p:cNvPr>
          <p:cNvSpPr/>
          <p:nvPr/>
        </p:nvSpPr>
        <p:spPr>
          <a:xfrm>
            <a:off x="3124200" y="197101"/>
            <a:ext cx="1272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</a:t>
            </a:r>
            <a:r>
              <a:rPr lang="es-EC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s-EC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r>
              <a:rPr lang="es-EC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es-EC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C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 </a:t>
            </a:r>
            <a:r>
              <a:rPr lang="es-EC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C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r>
              <a:rPr lang="es-EC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Assurance</a:t>
            </a:r>
            <a:r>
              <a:rPr lang="es-EC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C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es-EC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s-EC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(CACES)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518CB2-32D2-460C-A085-8E724D2B9013}"/>
              </a:ext>
            </a:extLst>
          </p:cNvPr>
          <p:cNvGrpSpPr/>
          <p:nvPr/>
        </p:nvGrpSpPr>
        <p:grpSpPr>
          <a:xfrm>
            <a:off x="5708749" y="3068349"/>
            <a:ext cx="6331281" cy="888739"/>
            <a:chOff x="0" y="0"/>
            <a:chExt cx="2161091" cy="533778"/>
          </a:xfrm>
          <a:solidFill>
            <a:srgbClr val="002060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40D2C1E-82BC-41B1-9E68-0F7BB88A16C6}"/>
                </a:ext>
              </a:extLst>
            </p:cNvPr>
            <p:cNvSpPr/>
            <p:nvPr/>
          </p:nvSpPr>
          <p:spPr>
            <a:xfrm>
              <a:off x="0" y="0"/>
              <a:ext cx="2161091" cy="533778"/>
            </a:xfrm>
            <a:custGeom>
              <a:avLst/>
              <a:gdLst/>
              <a:ahLst/>
              <a:cxnLst/>
              <a:rect l="l" t="t" r="r" b="b"/>
              <a:pathLst>
                <a:path w="2161091" h="533778">
                  <a:moveTo>
                    <a:pt x="13451" y="0"/>
                  </a:moveTo>
                  <a:lnTo>
                    <a:pt x="2147640" y="0"/>
                  </a:lnTo>
                  <a:cubicBezTo>
                    <a:pt x="2151207" y="0"/>
                    <a:pt x="2154629" y="1417"/>
                    <a:pt x="2157151" y="3940"/>
                  </a:cubicBezTo>
                  <a:cubicBezTo>
                    <a:pt x="2159674" y="6462"/>
                    <a:pt x="2161091" y="9883"/>
                    <a:pt x="2161091" y="13451"/>
                  </a:cubicBezTo>
                  <a:lnTo>
                    <a:pt x="2161091" y="520327"/>
                  </a:lnTo>
                  <a:cubicBezTo>
                    <a:pt x="2161091" y="527756"/>
                    <a:pt x="2155069" y="533778"/>
                    <a:pt x="2147640" y="533778"/>
                  </a:cubicBezTo>
                  <a:lnTo>
                    <a:pt x="13451" y="533778"/>
                  </a:lnTo>
                  <a:cubicBezTo>
                    <a:pt x="6022" y="533778"/>
                    <a:pt x="0" y="527756"/>
                    <a:pt x="0" y="520327"/>
                  </a:cubicBezTo>
                  <a:lnTo>
                    <a:pt x="0" y="13451"/>
                  </a:lnTo>
                  <a:cubicBezTo>
                    <a:pt x="0" y="6022"/>
                    <a:pt x="6022" y="0"/>
                    <a:pt x="13451" y="0"/>
                  </a:cubicBezTo>
                  <a:close/>
                </a:path>
              </a:pathLst>
            </a:custGeom>
            <a:grpFill/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C761BB-CDC4-4FE0-9998-7F2A3A2CBEAE}"/>
                </a:ext>
              </a:extLst>
            </p:cNvPr>
            <p:cNvSpPr txBox="1"/>
            <p:nvPr/>
          </p:nvSpPr>
          <p:spPr>
            <a:xfrm>
              <a:off x="0" y="-19050"/>
              <a:ext cx="2161091" cy="55282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740A7094-5C7A-469E-90AE-3CAD7BA27D8A}"/>
              </a:ext>
            </a:extLst>
          </p:cNvPr>
          <p:cNvGrpSpPr/>
          <p:nvPr/>
        </p:nvGrpSpPr>
        <p:grpSpPr>
          <a:xfrm>
            <a:off x="10437634" y="2518856"/>
            <a:ext cx="1960913" cy="1643922"/>
            <a:chOff x="0" y="0"/>
            <a:chExt cx="812800" cy="69850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11F6468-11BE-4A74-91EF-6C578D981F54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3C3B7DD5-D741-4A22-8389-48CFDEA49BF6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00"/>
                </a:lnSpc>
              </a:pPr>
              <a:r>
                <a:rPr lang="en-US" sz="5000">
                  <a:solidFill>
                    <a:srgbClr val="000000"/>
                  </a:solidFill>
                  <a:latin typeface="Open Sauce"/>
                </a:rPr>
                <a:t>5</a:t>
              </a: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657E1885-4E56-40A6-A4C7-11DE01AE68BC}"/>
              </a:ext>
            </a:extLst>
          </p:cNvPr>
          <p:cNvGrpSpPr/>
          <p:nvPr/>
        </p:nvGrpSpPr>
        <p:grpSpPr>
          <a:xfrm>
            <a:off x="5708748" y="6220764"/>
            <a:ext cx="6331281" cy="1015663"/>
            <a:chOff x="0" y="0"/>
            <a:chExt cx="2161091" cy="533778"/>
          </a:xfrm>
          <a:solidFill>
            <a:srgbClr val="FFC000"/>
          </a:solidFill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D63AAA1-3433-4FEF-9AFB-9BD54C6B8507}"/>
                </a:ext>
              </a:extLst>
            </p:cNvPr>
            <p:cNvSpPr/>
            <p:nvPr/>
          </p:nvSpPr>
          <p:spPr>
            <a:xfrm>
              <a:off x="0" y="0"/>
              <a:ext cx="2161091" cy="533778"/>
            </a:xfrm>
            <a:custGeom>
              <a:avLst/>
              <a:gdLst/>
              <a:ahLst/>
              <a:cxnLst/>
              <a:rect l="l" t="t" r="r" b="b"/>
              <a:pathLst>
                <a:path w="2161091" h="533778">
                  <a:moveTo>
                    <a:pt x="13451" y="0"/>
                  </a:moveTo>
                  <a:lnTo>
                    <a:pt x="2147640" y="0"/>
                  </a:lnTo>
                  <a:cubicBezTo>
                    <a:pt x="2151207" y="0"/>
                    <a:pt x="2154629" y="1417"/>
                    <a:pt x="2157151" y="3940"/>
                  </a:cubicBezTo>
                  <a:cubicBezTo>
                    <a:pt x="2159674" y="6462"/>
                    <a:pt x="2161091" y="9883"/>
                    <a:pt x="2161091" y="13451"/>
                  </a:cubicBezTo>
                  <a:lnTo>
                    <a:pt x="2161091" y="520327"/>
                  </a:lnTo>
                  <a:cubicBezTo>
                    <a:pt x="2161091" y="527756"/>
                    <a:pt x="2155069" y="533778"/>
                    <a:pt x="2147640" y="533778"/>
                  </a:cubicBezTo>
                  <a:lnTo>
                    <a:pt x="13451" y="533778"/>
                  </a:lnTo>
                  <a:cubicBezTo>
                    <a:pt x="6022" y="533778"/>
                    <a:pt x="0" y="527756"/>
                    <a:pt x="0" y="520327"/>
                  </a:cubicBezTo>
                  <a:lnTo>
                    <a:pt x="0" y="13451"/>
                  </a:lnTo>
                  <a:cubicBezTo>
                    <a:pt x="0" y="6022"/>
                    <a:pt x="6022" y="0"/>
                    <a:pt x="13451" y="0"/>
                  </a:cubicBezTo>
                  <a:close/>
                </a:path>
              </a:pathLst>
            </a:custGeom>
            <a:grpFill/>
          </p:spPr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F92CF6EF-DDBC-434E-9BEF-84BA0832A40D}"/>
                </a:ext>
              </a:extLst>
            </p:cNvPr>
            <p:cNvSpPr txBox="1"/>
            <p:nvPr/>
          </p:nvSpPr>
          <p:spPr>
            <a:xfrm>
              <a:off x="0" y="-19050"/>
              <a:ext cx="2161091" cy="55282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9D32E801-2F3B-4370-B474-67B0D44B75D4}"/>
              </a:ext>
            </a:extLst>
          </p:cNvPr>
          <p:cNvGrpSpPr/>
          <p:nvPr/>
        </p:nvGrpSpPr>
        <p:grpSpPr>
          <a:xfrm>
            <a:off x="10713387" y="6161193"/>
            <a:ext cx="1531464" cy="1268307"/>
            <a:chOff x="0" y="0"/>
            <a:chExt cx="812800" cy="698500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88C200C-441A-4164-B969-B562605D6B94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5050F954-9126-443D-BD38-F96BE4B0B656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0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Open Sauce"/>
                </a:rPr>
                <a:t>12</a:t>
              </a:r>
            </a:p>
          </p:txBody>
        </p:sp>
      </p:grpSp>
      <p:sp>
        <p:nvSpPr>
          <p:cNvPr id="24" name="TextBox 26">
            <a:extLst>
              <a:ext uri="{FF2B5EF4-FFF2-40B4-BE49-F238E27FC236}">
                <a16:creationId xmlns:a16="http://schemas.microsoft.com/office/drawing/2014/main" id="{60D35109-CDF2-4D31-A38E-DA750662A4B1}"/>
              </a:ext>
            </a:extLst>
          </p:cNvPr>
          <p:cNvSpPr txBox="1"/>
          <p:nvPr/>
        </p:nvSpPr>
        <p:spPr>
          <a:xfrm>
            <a:off x="6898477" y="2897871"/>
            <a:ext cx="2819400" cy="783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00"/>
              </a:lnSpc>
            </a:pPr>
            <a:r>
              <a:rPr lang="en-US" sz="3600" b="1" spc="490" dirty="0">
                <a:solidFill>
                  <a:srgbClr val="F2F4F5"/>
                </a:solidFill>
                <a:latin typeface="+mj-lt"/>
              </a:rPr>
              <a:t>Criteria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D053098C-3FFC-4AAB-96A1-19C5154B5CD5}"/>
              </a:ext>
            </a:extLst>
          </p:cNvPr>
          <p:cNvSpPr txBox="1"/>
          <p:nvPr/>
        </p:nvSpPr>
        <p:spPr>
          <a:xfrm>
            <a:off x="6916459" y="6281270"/>
            <a:ext cx="3245407" cy="706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34"/>
              </a:lnSpc>
            </a:pPr>
            <a:r>
              <a:rPr lang="en-US" sz="4100" spc="421" dirty="0" err="1">
                <a:solidFill>
                  <a:srgbClr val="F2F4F5"/>
                </a:solidFill>
                <a:latin typeface="+mj-lt"/>
              </a:rPr>
              <a:t>Subcriteria</a:t>
            </a:r>
            <a:endParaRPr lang="en-US" sz="4100" spc="421" dirty="0">
              <a:solidFill>
                <a:srgbClr val="F2F4F5"/>
              </a:solidFill>
              <a:latin typeface="+mj-lt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08F24C1-20F2-4408-ACEB-0E0A774F8947}"/>
              </a:ext>
            </a:extLst>
          </p:cNvPr>
          <p:cNvSpPr txBox="1"/>
          <p:nvPr/>
        </p:nvSpPr>
        <p:spPr>
          <a:xfrm rot="5400000">
            <a:off x="15552770" y="-222753"/>
            <a:ext cx="677108" cy="41837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</a:rPr>
              <a:t>Pertinence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0A937D1-B883-4134-8A7A-0C584802AFDA}"/>
              </a:ext>
            </a:extLst>
          </p:cNvPr>
          <p:cNvSpPr txBox="1"/>
          <p:nvPr/>
        </p:nvSpPr>
        <p:spPr>
          <a:xfrm rot="5400000">
            <a:off x="15552770" y="577468"/>
            <a:ext cx="677108" cy="41837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</a:rPr>
              <a:t>Academy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ED2B081-70EA-49D8-B72C-8919BAED1A12}"/>
              </a:ext>
            </a:extLst>
          </p:cNvPr>
          <p:cNvSpPr txBox="1"/>
          <p:nvPr/>
        </p:nvSpPr>
        <p:spPr>
          <a:xfrm rot="5400000">
            <a:off x="15514104" y="1330032"/>
            <a:ext cx="677108" cy="41837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</a:rPr>
              <a:t>Curriculum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6A981EC-A066-44A2-BD7F-B521795B871F}"/>
              </a:ext>
            </a:extLst>
          </p:cNvPr>
          <p:cNvSpPr txBox="1"/>
          <p:nvPr/>
        </p:nvSpPr>
        <p:spPr>
          <a:xfrm rot="5400000">
            <a:off x="15528708" y="2102172"/>
            <a:ext cx="677108" cy="41545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</a:rPr>
              <a:t>Students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43A8A62-DFFE-43B2-A48F-2DD272884451}"/>
              </a:ext>
            </a:extLst>
          </p:cNvPr>
          <p:cNvSpPr txBox="1"/>
          <p:nvPr/>
        </p:nvSpPr>
        <p:spPr>
          <a:xfrm rot="5400000">
            <a:off x="15253274" y="3167245"/>
            <a:ext cx="1169551" cy="41545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</a:rPr>
              <a:t>Technological</a:t>
            </a:r>
            <a:r>
              <a:rPr lang="es-MX" sz="3200" b="1" dirty="0">
                <a:solidFill>
                  <a:schemeClr val="bg1"/>
                </a:solidFill>
              </a:rPr>
              <a:t> </a:t>
            </a:r>
            <a:r>
              <a:rPr lang="es-MX" sz="3200" b="1" dirty="0" err="1">
                <a:solidFill>
                  <a:schemeClr val="bg1"/>
                </a:solidFill>
              </a:rPr>
              <a:t>infrastructure</a:t>
            </a:r>
            <a:endParaRPr lang="es-EC" sz="3200" b="1" dirty="0">
              <a:solidFill>
                <a:schemeClr val="bg1"/>
              </a:solidFill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72CEB8C-2A62-4E01-B891-37632293EE06}"/>
              </a:ext>
            </a:extLst>
          </p:cNvPr>
          <p:cNvCxnSpPr>
            <a:cxnSpLocks/>
          </p:cNvCxnSpPr>
          <p:nvPr/>
        </p:nvCxnSpPr>
        <p:spPr>
          <a:xfrm flipH="1">
            <a:off x="13292630" y="1823196"/>
            <a:ext cx="1" cy="339650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A5A074C4-9802-438A-AF15-3E39849B9B88}"/>
              </a:ext>
            </a:extLst>
          </p:cNvPr>
          <p:cNvCxnSpPr>
            <a:cxnSpLocks/>
          </p:cNvCxnSpPr>
          <p:nvPr/>
        </p:nvCxnSpPr>
        <p:spPr>
          <a:xfrm flipV="1">
            <a:off x="13292629" y="1852143"/>
            <a:ext cx="696742" cy="142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AE4189DE-FCE8-47EB-8E2C-B6573045D24A}"/>
              </a:ext>
            </a:extLst>
          </p:cNvPr>
          <p:cNvCxnSpPr>
            <a:cxnSpLocks/>
          </p:cNvCxnSpPr>
          <p:nvPr/>
        </p:nvCxnSpPr>
        <p:spPr>
          <a:xfrm>
            <a:off x="13292629" y="5219700"/>
            <a:ext cx="63581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0B0968B1-357C-4050-A7FF-F5B6BBBB7545}"/>
              </a:ext>
            </a:extLst>
          </p:cNvPr>
          <p:cNvCxnSpPr>
            <a:cxnSpLocks/>
          </p:cNvCxnSpPr>
          <p:nvPr/>
        </p:nvCxnSpPr>
        <p:spPr>
          <a:xfrm>
            <a:off x="13292629" y="2759645"/>
            <a:ext cx="63581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C28C395-5986-415C-98E0-1420059ECF81}"/>
              </a:ext>
            </a:extLst>
          </p:cNvPr>
          <p:cNvCxnSpPr>
            <a:cxnSpLocks/>
          </p:cNvCxnSpPr>
          <p:nvPr/>
        </p:nvCxnSpPr>
        <p:spPr>
          <a:xfrm>
            <a:off x="13323091" y="3412258"/>
            <a:ext cx="63581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B20127E-ECB7-4F43-8FEF-2CB5031AA71F}"/>
              </a:ext>
            </a:extLst>
          </p:cNvPr>
          <p:cNvCxnSpPr>
            <a:cxnSpLocks/>
          </p:cNvCxnSpPr>
          <p:nvPr/>
        </p:nvCxnSpPr>
        <p:spPr>
          <a:xfrm>
            <a:off x="13292629" y="4179453"/>
            <a:ext cx="63581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7">
            <a:extLst>
              <a:ext uri="{FF2B5EF4-FFF2-40B4-BE49-F238E27FC236}">
                <a16:creationId xmlns:a16="http://schemas.microsoft.com/office/drawing/2014/main" id="{9718EEB9-73DC-4EE9-A19E-C3A54D7193F4}"/>
              </a:ext>
            </a:extLst>
          </p:cNvPr>
          <p:cNvGrpSpPr/>
          <p:nvPr/>
        </p:nvGrpSpPr>
        <p:grpSpPr>
          <a:xfrm>
            <a:off x="5708748" y="8026475"/>
            <a:ext cx="6331281" cy="952013"/>
            <a:chOff x="0" y="0"/>
            <a:chExt cx="2161091" cy="533778"/>
          </a:xfrm>
          <a:solidFill>
            <a:srgbClr val="002060"/>
          </a:solidFill>
        </p:grpSpPr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A393F98C-24E3-4541-9002-E28713F8DB14}"/>
                </a:ext>
              </a:extLst>
            </p:cNvPr>
            <p:cNvSpPr/>
            <p:nvPr/>
          </p:nvSpPr>
          <p:spPr>
            <a:xfrm>
              <a:off x="0" y="0"/>
              <a:ext cx="2161091" cy="533778"/>
            </a:xfrm>
            <a:custGeom>
              <a:avLst/>
              <a:gdLst/>
              <a:ahLst/>
              <a:cxnLst/>
              <a:rect l="l" t="t" r="r" b="b"/>
              <a:pathLst>
                <a:path w="2161091" h="533778">
                  <a:moveTo>
                    <a:pt x="13451" y="0"/>
                  </a:moveTo>
                  <a:lnTo>
                    <a:pt x="2147640" y="0"/>
                  </a:lnTo>
                  <a:cubicBezTo>
                    <a:pt x="2151207" y="0"/>
                    <a:pt x="2154629" y="1417"/>
                    <a:pt x="2157151" y="3940"/>
                  </a:cubicBezTo>
                  <a:cubicBezTo>
                    <a:pt x="2159674" y="6462"/>
                    <a:pt x="2161091" y="9883"/>
                    <a:pt x="2161091" y="13451"/>
                  </a:cubicBezTo>
                  <a:lnTo>
                    <a:pt x="2161091" y="520327"/>
                  </a:lnTo>
                  <a:cubicBezTo>
                    <a:pt x="2161091" y="527756"/>
                    <a:pt x="2155069" y="533778"/>
                    <a:pt x="2147640" y="533778"/>
                  </a:cubicBezTo>
                  <a:lnTo>
                    <a:pt x="13451" y="533778"/>
                  </a:lnTo>
                  <a:cubicBezTo>
                    <a:pt x="6022" y="533778"/>
                    <a:pt x="0" y="527756"/>
                    <a:pt x="0" y="520327"/>
                  </a:cubicBezTo>
                  <a:lnTo>
                    <a:pt x="0" y="13451"/>
                  </a:lnTo>
                  <a:cubicBezTo>
                    <a:pt x="0" y="6022"/>
                    <a:pt x="6022" y="0"/>
                    <a:pt x="13451" y="0"/>
                  </a:cubicBezTo>
                  <a:close/>
                </a:path>
              </a:pathLst>
            </a:custGeom>
            <a:grpFill/>
          </p:spPr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098AE04B-653C-48B7-91BA-392C99C0B904}"/>
                </a:ext>
              </a:extLst>
            </p:cNvPr>
            <p:cNvSpPr txBox="1"/>
            <p:nvPr/>
          </p:nvSpPr>
          <p:spPr>
            <a:xfrm>
              <a:off x="0" y="-19050"/>
              <a:ext cx="2161091" cy="55282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40" name="Group 10">
            <a:extLst>
              <a:ext uri="{FF2B5EF4-FFF2-40B4-BE49-F238E27FC236}">
                <a16:creationId xmlns:a16="http://schemas.microsoft.com/office/drawing/2014/main" id="{F21E5B3F-A25E-4B12-A345-91F13ACF0936}"/>
              </a:ext>
            </a:extLst>
          </p:cNvPr>
          <p:cNvGrpSpPr/>
          <p:nvPr/>
        </p:nvGrpSpPr>
        <p:grpSpPr>
          <a:xfrm>
            <a:off x="10646967" y="7921280"/>
            <a:ext cx="1597884" cy="1268307"/>
            <a:chOff x="0" y="0"/>
            <a:chExt cx="812800" cy="698500"/>
          </a:xfrm>
        </p:grpSpPr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0530E4B2-3B31-4366-857B-C10098837D7A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9DE8CDC6-B4C5-4BAC-BD74-E3CA51B214ED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0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Open Sauce"/>
                </a:rPr>
                <a:t>38</a:t>
              </a:r>
            </a:p>
          </p:txBody>
        </p:sp>
      </p:grpSp>
      <p:sp>
        <p:nvSpPr>
          <p:cNvPr id="43" name="TextBox 26">
            <a:extLst>
              <a:ext uri="{FF2B5EF4-FFF2-40B4-BE49-F238E27FC236}">
                <a16:creationId xmlns:a16="http://schemas.microsoft.com/office/drawing/2014/main" id="{30BD9BC9-C499-4DDB-BD38-C182E28612BD}"/>
              </a:ext>
            </a:extLst>
          </p:cNvPr>
          <p:cNvSpPr txBox="1"/>
          <p:nvPr/>
        </p:nvSpPr>
        <p:spPr>
          <a:xfrm>
            <a:off x="6775057" y="7992499"/>
            <a:ext cx="3386809" cy="80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00"/>
              </a:lnSpc>
            </a:pPr>
            <a:r>
              <a:rPr lang="en-US" sz="4100" b="1" spc="490" dirty="0">
                <a:solidFill>
                  <a:srgbClr val="F2F4F5"/>
                </a:solidFill>
                <a:latin typeface="+mj-lt"/>
              </a:rPr>
              <a:t>Indicators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4DDD202-EED7-46CA-94DB-83577EE350BC}"/>
              </a:ext>
            </a:extLst>
          </p:cNvPr>
          <p:cNvCxnSpPr>
            <a:cxnSpLocks/>
          </p:cNvCxnSpPr>
          <p:nvPr/>
        </p:nvCxnSpPr>
        <p:spPr>
          <a:xfrm>
            <a:off x="12564729" y="3305848"/>
            <a:ext cx="42594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502990F7-ECAA-4C12-B5CA-C42E8B165492}"/>
              </a:ext>
            </a:extLst>
          </p:cNvPr>
          <p:cNvSpPr/>
          <p:nvPr/>
        </p:nvSpPr>
        <p:spPr>
          <a:xfrm>
            <a:off x="766972" y="4812792"/>
            <a:ext cx="4178522" cy="255454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dirty="0" err="1"/>
              <a:t>Update</a:t>
            </a:r>
            <a:r>
              <a:rPr lang="es-EC" sz="2000" dirty="0"/>
              <a:t> </a:t>
            </a:r>
            <a:r>
              <a:rPr lang="es-EC" sz="2000" dirty="0" err="1"/>
              <a:t>of</a:t>
            </a:r>
            <a:r>
              <a:rPr lang="es-EC" sz="2000" dirty="0"/>
              <a:t> </a:t>
            </a:r>
            <a:r>
              <a:rPr lang="es-EC" sz="2000" dirty="0" err="1"/>
              <a:t>the</a:t>
            </a:r>
            <a:r>
              <a:rPr lang="es-EC" sz="2000" dirty="0"/>
              <a:t> "</a:t>
            </a:r>
            <a:r>
              <a:rPr lang="es-EC" sz="2000" dirty="0" err="1"/>
              <a:t>evaluation</a:t>
            </a:r>
            <a:r>
              <a:rPr lang="es-EC" sz="2000" dirty="0"/>
              <a:t> </a:t>
            </a:r>
            <a:r>
              <a:rPr lang="es-EC" sz="2000" dirty="0" err="1"/>
              <a:t>model</a:t>
            </a:r>
            <a:r>
              <a:rPr lang="es-EC" sz="2000" dirty="0"/>
              <a:t> </a:t>
            </a:r>
            <a:r>
              <a:rPr lang="es-EC" sz="2000" dirty="0" err="1"/>
              <a:t>of</a:t>
            </a:r>
            <a:r>
              <a:rPr lang="es-EC" sz="2000" dirty="0"/>
              <a:t> </a:t>
            </a:r>
            <a:r>
              <a:rPr lang="es-EC" sz="2000" dirty="0" err="1"/>
              <a:t>the</a:t>
            </a:r>
            <a:r>
              <a:rPr lang="es-EC" sz="2000" dirty="0"/>
              <a:t> </a:t>
            </a:r>
            <a:r>
              <a:rPr lang="es-EC" sz="2000" dirty="0" err="1"/>
              <a:t>learning</a:t>
            </a:r>
            <a:r>
              <a:rPr lang="es-EC" sz="2000" dirty="0"/>
              <a:t> </a:t>
            </a:r>
            <a:r>
              <a:rPr lang="es-EC" sz="2000" dirty="0" err="1"/>
              <a:t>environment</a:t>
            </a:r>
            <a:r>
              <a:rPr lang="es-EC" sz="2000" dirty="0"/>
              <a:t> </a:t>
            </a:r>
            <a:r>
              <a:rPr lang="es-EC" sz="2000" dirty="0" err="1"/>
              <a:t>of</a:t>
            </a:r>
            <a:r>
              <a:rPr lang="es-EC" sz="2000" dirty="0"/>
              <a:t> </a:t>
            </a:r>
            <a:r>
              <a:rPr lang="es-EC" sz="2000" dirty="0" err="1"/>
              <a:t>the</a:t>
            </a:r>
            <a:r>
              <a:rPr lang="es-EC" sz="2000" dirty="0"/>
              <a:t> </a:t>
            </a:r>
            <a:r>
              <a:rPr lang="es-EC" sz="2000" dirty="0" err="1"/>
              <a:t>distance</a:t>
            </a:r>
            <a:r>
              <a:rPr lang="es-EC" sz="2000" dirty="0"/>
              <a:t> </a:t>
            </a:r>
            <a:r>
              <a:rPr lang="es-EC" sz="2000" dirty="0" err="1"/>
              <a:t>mode</a:t>
            </a:r>
            <a:r>
              <a:rPr lang="es-EC" sz="2000" dirty="0"/>
              <a:t> </a:t>
            </a:r>
            <a:r>
              <a:rPr lang="es-EC" sz="2000" dirty="0" err="1"/>
              <a:t>law</a:t>
            </a:r>
            <a:r>
              <a:rPr lang="es-EC" sz="2000" dirty="0"/>
              <a:t> </a:t>
            </a:r>
            <a:r>
              <a:rPr lang="es-EC" sz="2000" dirty="0" err="1"/>
              <a:t>degree</a:t>
            </a:r>
            <a:r>
              <a:rPr lang="es-EC" sz="2000" dirty="0"/>
              <a:t> </a:t>
            </a:r>
            <a:r>
              <a:rPr lang="es-EC" sz="2000" dirty="0" err="1"/>
              <a:t>program</a:t>
            </a:r>
            <a:r>
              <a:rPr lang="es-EC" sz="2000" dirty="0"/>
              <a:t>" </a:t>
            </a:r>
            <a:r>
              <a:rPr lang="es-EC" sz="2000" dirty="0" err="1"/>
              <a:t>approved</a:t>
            </a:r>
            <a:r>
              <a:rPr lang="es-EC" sz="2000" dirty="0"/>
              <a:t> in </a:t>
            </a:r>
            <a:r>
              <a:rPr lang="es-EC" sz="2000" dirty="0" err="1"/>
              <a:t>November</a:t>
            </a:r>
            <a:r>
              <a:rPr lang="es-EC" sz="2000" dirty="0"/>
              <a:t> 2016.</a:t>
            </a:r>
          </a:p>
          <a:p>
            <a:pPr algn="ctr"/>
            <a:endParaRPr lang="es-MX" sz="2000" dirty="0"/>
          </a:p>
          <a:p>
            <a:pPr algn="ctr"/>
            <a:endParaRPr lang="es-EC" sz="2000" dirty="0"/>
          </a:p>
          <a:p>
            <a:pPr algn="ctr"/>
            <a:r>
              <a:rPr lang="es-EC" sz="2000" dirty="0" err="1"/>
              <a:t>For</a:t>
            </a:r>
            <a:r>
              <a:rPr lang="es-EC" sz="2000" dirty="0"/>
              <a:t> a </a:t>
            </a:r>
            <a:r>
              <a:rPr lang="es-EC" sz="2000" dirty="0" err="1"/>
              <a:t>career</a:t>
            </a:r>
            <a:r>
              <a:rPr lang="es-EC" sz="2000" dirty="0"/>
              <a:t> in </a:t>
            </a:r>
            <a:r>
              <a:rPr lang="es-EC" sz="2000" dirty="0" err="1"/>
              <a:t>the</a:t>
            </a:r>
            <a:r>
              <a:rPr lang="es-EC" sz="2000" dirty="0"/>
              <a:t> </a:t>
            </a:r>
            <a:r>
              <a:rPr lang="es-EC" sz="2000" dirty="0" err="1"/>
              <a:t>process</a:t>
            </a:r>
            <a:r>
              <a:rPr lang="es-EC" sz="2000" dirty="0"/>
              <a:t> </a:t>
            </a:r>
            <a:r>
              <a:rPr lang="es-EC" sz="2000" dirty="0" err="1"/>
              <a:t>of</a:t>
            </a:r>
            <a:r>
              <a:rPr lang="es-EC" sz="2000" dirty="0"/>
              <a:t> </a:t>
            </a:r>
            <a:r>
              <a:rPr lang="es-EC" sz="2000" dirty="0" err="1"/>
              <a:t>accreditation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14981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CD4D056E-5CC5-45DD-8A6D-B43C066F1453}"/>
              </a:ext>
            </a:extLst>
          </p:cNvPr>
          <p:cNvSpPr txBox="1">
            <a:spLocks/>
          </p:cNvSpPr>
          <p:nvPr/>
        </p:nvSpPr>
        <p:spPr>
          <a:xfrm>
            <a:off x="1295400" y="468095"/>
            <a:ext cx="15917215" cy="1710653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Development of the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Ibero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-American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Kalos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Model for postgraduate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programmes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in Distance Education </a:t>
            </a:r>
            <a:endParaRPr lang="es-EC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C4DA21F9-E8AA-405B-8802-44331856D7B0}"/>
              </a:ext>
            </a:extLst>
          </p:cNvPr>
          <p:cNvSpPr/>
          <p:nvPr/>
        </p:nvSpPr>
        <p:spPr>
          <a:xfrm rot="-10799999">
            <a:off x="24063" y="-82216"/>
            <a:ext cx="3186822" cy="2957205"/>
          </a:xfrm>
          <a:custGeom>
            <a:avLst/>
            <a:gdLst/>
            <a:ahLst/>
            <a:cxnLst/>
            <a:rect l="l" t="t" r="r" b="b"/>
            <a:pathLst>
              <a:path w="7185023" h="10031445">
                <a:moveTo>
                  <a:pt x="0" y="0"/>
                </a:moveTo>
                <a:lnTo>
                  <a:pt x="7185022" y="0"/>
                </a:lnTo>
                <a:lnTo>
                  <a:pt x="7185022" y="10031445"/>
                </a:lnTo>
                <a:lnTo>
                  <a:pt x="0" y="10031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AF2DAE72-6223-40D0-8294-C7BFA5ACD45C}"/>
              </a:ext>
            </a:extLst>
          </p:cNvPr>
          <p:cNvSpPr/>
          <p:nvPr/>
        </p:nvSpPr>
        <p:spPr>
          <a:xfrm>
            <a:off x="273427" y="4152900"/>
            <a:ext cx="5072605" cy="2957207"/>
          </a:xfrm>
          <a:custGeom>
            <a:avLst/>
            <a:gdLst/>
            <a:ahLst/>
            <a:cxnLst/>
            <a:rect l="l" t="t" r="r" b="b"/>
            <a:pathLst>
              <a:path w="4455401" h="2489051">
                <a:moveTo>
                  <a:pt x="0" y="0"/>
                </a:moveTo>
                <a:lnTo>
                  <a:pt x="4455402" y="0"/>
                </a:lnTo>
                <a:lnTo>
                  <a:pt x="4455402" y="2489051"/>
                </a:lnTo>
                <a:lnTo>
                  <a:pt x="0" y="24890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E02FDF-A85E-46FE-9F5C-0076DCEDA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01058"/>
            <a:ext cx="12200403" cy="62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6E6D465-14D3-42D8-9E2E-FCDF131177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80" y="2024688"/>
            <a:ext cx="8540839" cy="7808458"/>
          </a:xfrm>
          <a:prstGeom prst="rect">
            <a:avLst/>
          </a:prstGeom>
        </p:spPr>
      </p:pic>
      <p:sp>
        <p:nvSpPr>
          <p:cNvPr id="2" name="AutoShape 64"/>
          <p:cNvSpPr>
            <a:spLocks noChangeArrowheads="1"/>
          </p:cNvSpPr>
          <p:nvPr/>
        </p:nvSpPr>
        <p:spPr bwMode="gray">
          <a:xfrm>
            <a:off x="6975795" y="246744"/>
            <a:ext cx="5295498" cy="9144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>
              <a:defRPr/>
            </a:pPr>
            <a:r>
              <a:rPr lang="es-EC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PENDING ACTIONS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105400" y="1362969"/>
            <a:ext cx="96771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C" sz="4000" dirty="0" err="1">
                <a:latin typeface="Georgia" panose="02040502050405020303" pitchFamily="18" charset="0"/>
              </a:rPr>
              <a:t>The</a:t>
            </a:r>
            <a:r>
              <a:rPr lang="es-EC" sz="4000" dirty="0">
                <a:latin typeface="Georgia" panose="02040502050405020303" pitchFamily="18" charset="0"/>
              </a:rPr>
              <a:t> </a:t>
            </a:r>
            <a:r>
              <a:rPr lang="es-EC" sz="4000" dirty="0" err="1">
                <a:latin typeface="Georgia" panose="02040502050405020303" pitchFamily="18" charset="0"/>
              </a:rPr>
              <a:t>Latin</a:t>
            </a:r>
            <a:r>
              <a:rPr lang="es-EC" sz="4000" dirty="0">
                <a:latin typeface="Georgia" panose="02040502050405020303" pitchFamily="18" charset="0"/>
              </a:rPr>
              <a:t> American </a:t>
            </a:r>
            <a:r>
              <a:rPr lang="es-EC" sz="4000" dirty="0" err="1">
                <a:latin typeface="Georgia" panose="02040502050405020303" pitchFamily="18" charset="0"/>
              </a:rPr>
              <a:t>region</a:t>
            </a:r>
            <a:r>
              <a:rPr lang="es-EC" sz="4000" dirty="0">
                <a:latin typeface="Georgia" panose="02040502050405020303" pitchFamily="18" charset="0"/>
              </a:rPr>
              <a:t> </a:t>
            </a:r>
            <a:r>
              <a:rPr lang="es-EC" sz="4000" dirty="0" err="1">
                <a:latin typeface="Georgia" panose="02040502050405020303" pitchFamily="18" charset="0"/>
              </a:rPr>
              <a:t>requires</a:t>
            </a:r>
            <a:r>
              <a:rPr lang="es-EC" sz="4000" dirty="0">
                <a:latin typeface="Georgia" panose="02040502050405020303" pitchFamily="18" charset="0"/>
              </a:rPr>
              <a:t>: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7EDB641B-21EC-4BD8-BB63-9B5A4B360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2311538"/>
            <a:ext cx="5105400" cy="7975462"/>
          </a:xfrm>
          <a:prstGeom prst="rect">
            <a:avLst/>
          </a:prstGeom>
        </p:spPr>
      </p:pic>
      <p:sp>
        <p:nvSpPr>
          <p:cNvPr id="60" name="Rectangle 143">
            <a:extLst>
              <a:ext uri="{FF2B5EF4-FFF2-40B4-BE49-F238E27FC236}">
                <a16:creationId xmlns:a16="http://schemas.microsoft.com/office/drawing/2014/main" id="{D62AADD1-A152-4169-8F8C-39286362DBEA}"/>
              </a:ext>
            </a:extLst>
          </p:cNvPr>
          <p:cNvSpPr/>
          <p:nvPr/>
        </p:nvSpPr>
        <p:spPr>
          <a:xfrm>
            <a:off x="10084763" y="2686408"/>
            <a:ext cx="77089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C" sz="2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Accreditation</a:t>
            </a:r>
            <a:r>
              <a:rPr lang="es-EC" sz="2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agencies and </a:t>
            </a:r>
            <a:r>
              <a:rPr lang="es-EC" sz="2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bodies</a:t>
            </a:r>
            <a:r>
              <a:rPr lang="es-EC" sz="2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to</a:t>
            </a:r>
            <a:r>
              <a:rPr lang="es-EC" sz="2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review</a:t>
            </a:r>
            <a:r>
              <a:rPr lang="es-EC" sz="2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and </a:t>
            </a:r>
            <a:r>
              <a:rPr lang="es-EC" sz="2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update</a:t>
            </a:r>
            <a:r>
              <a:rPr lang="es-EC" sz="2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the</a:t>
            </a:r>
            <a:r>
              <a:rPr lang="es-EC" sz="2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instruments</a:t>
            </a:r>
            <a:r>
              <a:rPr lang="es-EC" sz="2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for</a:t>
            </a:r>
            <a:r>
              <a:rPr lang="es-EC" sz="2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the</a:t>
            </a:r>
            <a:r>
              <a:rPr lang="es-EC" sz="2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evaluation</a:t>
            </a:r>
            <a:r>
              <a:rPr lang="es-EC" sz="2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of</a:t>
            </a:r>
            <a:r>
              <a:rPr lang="es-EC" sz="2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distance</a:t>
            </a:r>
            <a:r>
              <a:rPr lang="es-EC" sz="2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and online </a:t>
            </a:r>
            <a:r>
              <a:rPr lang="es-EC" sz="2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education</a:t>
            </a:r>
            <a:r>
              <a:rPr lang="es-EC" sz="2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61" name="Rectangle 137">
            <a:extLst>
              <a:ext uri="{FF2B5EF4-FFF2-40B4-BE49-F238E27FC236}">
                <a16:creationId xmlns:a16="http://schemas.microsoft.com/office/drawing/2014/main" id="{809F0375-1DB5-4E82-88FB-59FD95646E18}"/>
              </a:ext>
            </a:extLst>
          </p:cNvPr>
          <p:cNvSpPr/>
          <p:nvPr/>
        </p:nvSpPr>
        <p:spPr>
          <a:xfrm>
            <a:off x="10200939" y="5201707"/>
            <a:ext cx="70846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C" sz="2600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Consolidate</a:t>
            </a:r>
            <a:r>
              <a:rPr lang="es-EC" sz="2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teams</a:t>
            </a:r>
            <a:r>
              <a:rPr lang="es-EC" sz="2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of</a:t>
            </a:r>
            <a:r>
              <a:rPr lang="es-EC" sz="2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experts</a:t>
            </a:r>
            <a:r>
              <a:rPr lang="es-EC" sz="2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in </a:t>
            </a:r>
            <a:r>
              <a:rPr lang="es-EC" sz="2600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distance</a:t>
            </a:r>
            <a:r>
              <a:rPr lang="es-EC" sz="2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and online </a:t>
            </a:r>
            <a:r>
              <a:rPr lang="es-EC" sz="2600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education</a:t>
            </a:r>
            <a:r>
              <a:rPr lang="es-EC" sz="2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evaluation</a:t>
            </a:r>
            <a:r>
              <a:rPr lang="es-EC" sz="2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processes</a:t>
            </a:r>
            <a:r>
              <a:rPr lang="es-EC" sz="2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62" name="Rectangle 139">
            <a:extLst>
              <a:ext uri="{FF2B5EF4-FFF2-40B4-BE49-F238E27FC236}">
                <a16:creationId xmlns:a16="http://schemas.microsoft.com/office/drawing/2014/main" id="{9FD00A9D-6E7C-46EA-887E-335D1EBED154}"/>
              </a:ext>
            </a:extLst>
          </p:cNvPr>
          <p:cNvSpPr/>
          <p:nvPr/>
        </p:nvSpPr>
        <p:spPr>
          <a:xfrm>
            <a:off x="1082354" y="6438900"/>
            <a:ext cx="74765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C" sz="2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Accreditation</a:t>
            </a:r>
            <a:r>
              <a:rPr lang="es-EC" sz="2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agencies </a:t>
            </a:r>
            <a:r>
              <a:rPr lang="es-EC" sz="2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need</a:t>
            </a:r>
            <a:r>
              <a:rPr lang="es-EC" sz="2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to</a:t>
            </a:r>
            <a:r>
              <a:rPr lang="es-EC" sz="2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be </a:t>
            </a:r>
            <a:r>
              <a:rPr lang="es-EC" sz="2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part</a:t>
            </a:r>
            <a:r>
              <a:rPr lang="es-EC" sz="2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of</a:t>
            </a:r>
            <a:r>
              <a:rPr lang="es-EC" sz="2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the</a:t>
            </a:r>
            <a:r>
              <a:rPr lang="es-EC" sz="2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digital </a:t>
            </a:r>
            <a:r>
              <a:rPr lang="es-EC" sz="2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ecosystem</a:t>
            </a:r>
            <a:r>
              <a:rPr lang="es-EC" sz="2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of</a:t>
            </a:r>
            <a:r>
              <a:rPr lang="es-EC" sz="2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educational</a:t>
            </a:r>
            <a:r>
              <a:rPr lang="es-EC" sz="2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innovation</a:t>
            </a:r>
            <a:r>
              <a:rPr lang="es-EC" sz="2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and </a:t>
            </a:r>
            <a:r>
              <a:rPr lang="es-EC" sz="2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transformation</a:t>
            </a:r>
            <a:r>
              <a:rPr lang="es-EC" sz="2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63" name="Rectangle 142">
            <a:extLst>
              <a:ext uri="{FF2B5EF4-FFF2-40B4-BE49-F238E27FC236}">
                <a16:creationId xmlns:a16="http://schemas.microsoft.com/office/drawing/2014/main" id="{DC2C96AE-2EBE-4FF1-87C7-1801DE8453E5}"/>
              </a:ext>
            </a:extLst>
          </p:cNvPr>
          <p:cNvSpPr/>
          <p:nvPr/>
        </p:nvSpPr>
        <p:spPr>
          <a:xfrm>
            <a:off x="1064750" y="3979070"/>
            <a:ext cx="75102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C" sz="2600" dirty="0" err="1">
                <a:solidFill>
                  <a:srgbClr val="0070C0"/>
                </a:solidFill>
                <a:latin typeface="Georgia" panose="02040502050405020303" pitchFamily="18" charset="0"/>
              </a:rPr>
              <a:t>Establish</a:t>
            </a:r>
            <a:r>
              <a:rPr lang="es-EC" sz="2600" dirty="0">
                <a:solidFill>
                  <a:srgbClr val="0070C0"/>
                </a:solidFill>
                <a:latin typeface="Georgia" panose="02040502050405020303" pitchFamily="18" charset="0"/>
              </a:rPr>
              <a:t> a </a:t>
            </a:r>
            <a:r>
              <a:rPr lang="es-EC" sz="2600" dirty="0" err="1">
                <a:solidFill>
                  <a:srgbClr val="0070C0"/>
                </a:solidFill>
                <a:latin typeface="Georgia" panose="02040502050405020303" pitchFamily="18" charset="0"/>
              </a:rPr>
              <a:t>framework</a:t>
            </a:r>
            <a:r>
              <a:rPr lang="es-EC" sz="26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rgbClr val="0070C0"/>
                </a:solidFill>
                <a:latin typeface="Georgia" panose="02040502050405020303" pitchFamily="18" charset="0"/>
              </a:rPr>
              <a:t>of</a:t>
            </a:r>
            <a:r>
              <a:rPr lang="es-EC" sz="26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rgbClr val="0070C0"/>
                </a:solidFill>
                <a:latin typeface="Georgia" panose="02040502050405020303" pitchFamily="18" charset="0"/>
              </a:rPr>
              <a:t>internationally</a:t>
            </a:r>
            <a:r>
              <a:rPr lang="es-EC" sz="2600" dirty="0">
                <a:solidFill>
                  <a:srgbClr val="0070C0"/>
                </a:solidFill>
                <a:latin typeface="Georgia" panose="02040502050405020303" pitchFamily="18" charset="0"/>
              </a:rPr>
              <a:t> comparable and compatible </a:t>
            </a:r>
            <a:r>
              <a:rPr lang="es-EC" sz="2600" dirty="0" err="1">
                <a:solidFill>
                  <a:srgbClr val="0070C0"/>
                </a:solidFill>
                <a:latin typeface="Georgia" panose="02040502050405020303" pitchFamily="18" charset="0"/>
              </a:rPr>
              <a:t>standards</a:t>
            </a:r>
            <a:r>
              <a:rPr lang="es-EC" sz="2600" dirty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DF299FE-E95C-4C96-8392-D7AE72FC033F}"/>
              </a:ext>
            </a:extLst>
          </p:cNvPr>
          <p:cNvSpPr/>
          <p:nvPr/>
        </p:nvSpPr>
        <p:spPr>
          <a:xfrm>
            <a:off x="10200939" y="7863377"/>
            <a:ext cx="74765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Develop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collaborative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work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between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networks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, </a:t>
            </a: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higher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education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institutions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 and </a:t>
            </a: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evaluation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 agencies </a:t>
            </a: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to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consolidate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 true </a:t>
            </a: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quality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assurance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es-EC" sz="2600" dirty="0" err="1">
                <a:solidFill>
                  <a:srgbClr val="00B050"/>
                </a:solidFill>
                <a:latin typeface="Georgia" panose="02040502050405020303" pitchFamily="18" charset="0"/>
              </a:rPr>
              <a:t>systems</a:t>
            </a:r>
            <a:r>
              <a:rPr lang="es-EC" sz="2600" dirty="0">
                <a:solidFill>
                  <a:srgbClr val="00B050"/>
                </a:solidFill>
                <a:latin typeface="Georgia" panose="02040502050405020303" pitchFamily="18" charset="0"/>
              </a:rPr>
              <a:t>.</a:t>
            </a:r>
          </a:p>
        </p:txBody>
      </p:sp>
      <p:grpSp>
        <p:nvGrpSpPr>
          <p:cNvPr id="65" name="Google Shape;10078;p74">
            <a:extLst>
              <a:ext uri="{FF2B5EF4-FFF2-40B4-BE49-F238E27FC236}">
                <a16:creationId xmlns:a16="http://schemas.microsoft.com/office/drawing/2014/main" id="{14572EAF-8D9D-4856-8B2D-6A4B4816EAE8}"/>
              </a:ext>
            </a:extLst>
          </p:cNvPr>
          <p:cNvGrpSpPr/>
          <p:nvPr/>
        </p:nvGrpSpPr>
        <p:grpSpPr>
          <a:xfrm>
            <a:off x="13610430" y="2121374"/>
            <a:ext cx="597414" cy="576071"/>
            <a:chOff x="-60987850" y="4100950"/>
            <a:chExt cx="316650" cy="315650"/>
          </a:xfrm>
          <a:solidFill>
            <a:srgbClr val="FFC000"/>
          </a:solidFill>
        </p:grpSpPr>
        <p:sp>
          <p:nvSpPr>
            <p:cNvPr id="66" name="Google Shape;10079;p74">
              <a:extLst>
                <a:ext uri="{FF2B5EF4-FFF2-40B4-BE49-F238E27FC236}">
                  <a16:creationId xmlns:a16="http://schemas.microsoft.com/office/drawing/2014/main" id="{80C941F3-396D-404F-93A2-63BC6E99B253}"/>
                </a:ext>
              </a:extLst>
            </p:cNvPr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080;p74">
              <a:extLst>
                <a:ext uri="{FF2B5EF4-FFF2-40B4-BE49-F238E27FC236}">
                  <a16:creationId xmlns:a16="http://schemas.microsoft.com/office/drawing/2014/main" id="{A4574F77-A1AF-4FA1-9664-4E6CA3A82B58}"/>
                </a:ext>
              </a:extLst>
            </p:cNvPr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081;p74">
              <a:extLst>
                <a:ext uri="{FF2B5EF4-FFF2-40B4-BE49-F238E27FC236}">
                  <a16:creationId xmlns:a16="http://schemas.microsoft.com/office/drawing/2014/main" id="{5A665535-4EC3-4BA0-913D-B5171F6CB980}"/>
                </a:ext>
              </a:extLst>
            </p:cNvPr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082;p74">
              <a:extLst>
                <a:ext uri="{FF2B5EF4-FFF2-40B4-BE49-F238E27FC236}">
                  <a16:creationId xmlns:a16="http://schemas.microsoft.com/office/drawing/2014/main" id="{0294AEE9-C2D4-41E8-8431-82D78B9CB0C1}"/>
                </a:ext>
              </a:extLst>
            </p:cNvPr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083;p74">
              <a:extLst>
                <a:ext uri="{FF2B5EF4-FFF2-40B4-BE49-F238E27FC236}">
                  <a16:creationId xmlns:a16="http://schemas.microsoft.com/office/drawing/2014/main" id="{CCC5850B-C423-4587-998B-94DF3255868F}"/>
                </a:ext>
              </a:extLst>
            </p:cNvPr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9710;p73">
            <a:extLst>
              <a:ext uri="{FF2B5EF4-FFF2-40B4-BE49-F238E27FC236}">
                <a16:creationId xmlns:a16="http://schemas.microsoft.com/office/drawing/2014/main" id="{6FA7D90B-B5E9-4A74-9792-3B6B3791E803}"/>
              </a:ext>
            </a:extLst>
          </p:cNvPr>
          <p:cNvSpPr/>
          <p:nvPr/>
        </p:nvSpPr>
        <p:spPr>
          <a:xfrm>
            <a:off x="4488696" y="3189014"/>
            <a:ext cx="552092" cy="66436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id="{01E1EDD8-DEC4-405C-BCE9-E24CFEB1A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2159" y="6049057"/>
            <a:ext cx="1043315" cy="1043315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CFAA3683-9744-4293-9625-087CDA08D7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173" y="7675790"/>
            <a:ext cx="701797" cy="668109"/>
          </a:xfrm>
          <a:prstGeom prst="rect">
            <a:avLst/>
          </a:prstGeom>
        </p:spPr>
      </p:pic>
      <p:grpSp>
        <p:nvGrpSpPr>
          <p:cNvPr id="74" name="Google Shape;10052;p74">
            <a:extLst>
              <a:ext uri="{FF2B5EF4-FFF2-40B4-BE49-F238E27FC236}">
                <a16:creationId xmlns:a16="http://schemas.microsoft.com/office/drawing/2014/main" id="{DCCDE05C-2C59-4C50-802D-E07E2464C174}"/>
              </a:ext>
            </a:extLst>
          </p:cNvPr>
          <p:cNvGrpSpPr/>
          <p:nvPr/>
        </p:nvGrpSpPr>
        <p:grpSpPr>
          <a:xfrm>
            <a:off x="14935200" y="9194997"/>
            <a:ext cx="735844" cy="722301"/>
            <a:chOff x="-62890750" y="3747425"/>
            <a:chExt cx="330825" cy="317900"/>
          </a:xfrm>
          <a:solidFill>
            <a:srgbClr val="FFC000"/>
          </a:solidFill>
        </p:grpSpPr>
        <p:sp>
          <p:nvSpPr>
            <p:cNvPr id="75" name="Google Shape;10053;p74">
              <a:extLst>
                <a:ext uri="{FF2B5EF4-FFF2-40B4-BE49-F238E27FC236}">
                  <a16:creationId xmlns:a16="http://schemas.microsoft.com/office/drawing/2014/main" id="{98079F04-6905-4123-A040-54C55DA85E9D}"/>
                </a:ext>
              </a:extLst>
            </p:cNvPr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054;p74">
              <a:extLst>
                <a:ext uri="{FF2B5EF4-FFF2-40B4-BE49-F238E27FC236}">
                  <a16:creationId xmlns:a16="http://schemas.microsoft.com/office/drawing/2014/main" id="{E46B4AE0-1270-4348-9FFA-2FADABBB0EE9}"/>
                </a:ext>
              </a:extLst>
            </p:cNvPr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055;p74">
              <a:extLst>
                <a:ext uri="{FF2B5EF4-FFF2-40B4-BE49-F238E27FC236}">
                  <a16:creationId xmlns:a16="http://schemas.microsoft.com/office/drawing/2014/main" id="{4272808F-33BE-413E-A427-315AF0EAED17}"/>
                </a:ext>
              </a:extLst>
            </p:cNvPr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056;p74">
              <a:extLst>
                <a:ext uri="{FF2B5EF4-FFF2-40B4-BE49-F238E27FC236}">
                  <a16:creationId xmlns:a16="http://schemas.microsoft.com/office/drawing/2014/main" id="{081DE2D4-B8B6-49A0-8C46-048905E414C4}"/>
                </a:ext>
              </a:extLst>
            </p:cNvPr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057;p74">
              <a:extLst>
                <a:ext uri="{FF2B5EF4-FFF2-40B4-BE49-F238E27FC236}">
                  <a16:creationId xmlns:a16="http://schemas.microsoft.com/office/drawing/2014/main" id="{EFEBBE5C-D688-4B2D-9334-6F3489996716}"/>
                </a:ext>
              </a:extLst>
            </p:cNvPr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058;p74">
              <a:extLst>
                <a:ext uri="{FF2B5EF4-FFF2-40B4-BE49-F238E27FC236}">
                  <a16:creationId xmlns:a16="http://schemas.microsoft.com/office/drawing/2014/main" id="{7D15586B-44D1-44E1-BC8F-42A0C5837AED}"/>
                </a:ext>
              </a:extLst>
            </p:cNvPr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059;p74">
              <a:extLst>
                <a:ext uri="{FF2B5EF4-FFF2-40B4-BE49-F238E27FC236}">
                  <a16:creationId xmlns:a16="http://schemas.microsoft.com/office/drawing/2014/main" id="{094641D4-CADF-4330-BD13-1740304C6CCE}"/>
                </a:ext>
              </a:extLst>
            </p:cNvPr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060;p74">
              <a:extLst>
                <a:ext uri="{FF2B5EF4-FFF2-40B4-BE49-F238E27FC236}">
                  <a16:creationId xmlns:a16="http://schemas.microsoft.com/office/drawing/2014/main" id="{822DA5E3-4A0B-4A37-A521-8DED5C8ED390}"/>
                </a:ext>
              </a:extLst>
            </p:cNvPr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061;p74">
              <a:extLst>
                <a:ext uri="{FF2B5EF4-FFF2-40B4-BE49-F238E27FC236}">
                  <a16:creationId xmlns:a16="http://schemas.microsoft.com/office/drawing/2014/main" id="{FB35AEFF-23AD-411A-A841-E350A126E5B4}"/>
                </a:ext>
              </a:extLst>
            </p:cNvPr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062;p74">
              <a:extLst>
                <a:ext uri="{FF2B5EF4-FFF2-40B4-BE49-F238E27FC236}">
                  <a16:creationId xmlns:a16="http://schemas.microsoft.com/office/drawing/2014/main" id="{19164CD2-579E-4718-B0B4-A3C63571DC91}"/>
                </a:ext>
              </a:extLst>
            </p:cNvPr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063;p74">
              <a:extLst>
                <a:ext uri="{FF2B5EF4-FFF2-40B4-BE49-F238E27FC236}">
                  <a16:creationId xmlns:a16="http://schemas.microsoft.com/office/drawing/2014/main" id="{499DB0B1-50F5-4BD3-B1CD-67E3FAD3FC71}"/>
                </a:ext>
              </a:extLst>
            </p:cNvPr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064;p74">
              <a:extLst>
                <a:ext uri="{FF2B5EF4-FFF2-40B4-BE49-F238E27FC236}">
                  <a16:creationId xmlns:a16="http://schemas.microsoft.com/office/drawing/2014/main" id="{58076805-EFCB-4AEE-9D8B-0C32F04DAFDC}"/>
                </a:ext>
              </a:extLst>
            </p:cNvPr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065;p74">
              <a:extLst>
                <a:ext uri="{FF2B5EF4-FFF2-40B4-BE49-F238E27FC236}">
                  <a16:creationId xmlns:a16="http://schemas.microsoft.com/office/drawing/2014/main" id="{758AC529-E366-40DD-B92C-CBE93568D5EE}"/>
                </a:ext>
              </a:extLst>
            </p:cNvPr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066;p74">
              <a:extLst>
                <a:ext uri="{FF2B5EF4-FFF2-40B4-BE49-F238E27FC236}">
                  <a16:creationId xmlns:a16="http://schemas.microsoft.com/office/drawing/2014/main" id="{D6475F22-8C23-4200-A26D-A365D9991E9A}"/>
                </a:ext>
              </a:extLst>
            </p:cNvPr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9CDBA7E-9CDC-4F04-A2FF-A2F42F828EEC}"/>
              </a:ext>
            </a:extLst>
          </p:cNvPr>
          <p:cNvSpPr txBox="1">
            <a:spLocks/>
          </p:cNvSpPr>
          <p:nvPr/>
        </p:nvSpPr>
        <p:spPr>
          <a:xfrm>
            <a:off x="5798457" y="3619500"/>
            <a:ext cx="6691086" cy="170689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100" kern="1200" spc="-18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Mary Morocho Quezada</a:t>
            </a:r>
            <a:br>
              <a:rPr lang="es-EC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Miriam Libre"/>
              </a:rPr>
            </a:br>
            <a:r>
              <a:rPr lang="es-EC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Miriam Libr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memorocho@utpl.edu.ec</a:t>
            </a:r>
            <a:endParaRPr lang="es-EC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Miriam Libre"/>
            </a:endParaRPr>
          </a:p>
          <a:p>
            <a:pPr algn="ctr"/>
            <a:r>
              <a:rPr lang="es-MX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Miriam Libre"/>
              </a:rPr>
              <a:t>w</a:t>
            </a:r>
            <a:r>
              <a:rPr lang="es-EC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Miriam Libre"/>
              </a:rPr>
              <a:t>ww.caled-ead.org</a:t>
            </a:r>
          </a:p>
          <a:p>
            <a:pPr algn="ctr"/>
            <a:endParaRPr lang="es-EC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Miriam Libre"/>
            </a:endParaRPr>
          </a:p>
          <a:p>
            <a:pPr algn="ctr"/>
            <a:endParaRPr lang="es-EC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Miriam Libre"/>
            </a:endParaRPr>
          </a:p>
          <a:p>
            <a:pPr algn="ctr"/>
            <a:br>
              <a:rPr lang="es-EC" sz="4800" b="1" dirty="0">
                <a:solidFill>
                  <a:schemeClr val="bg1"/>
                </a:solidFill>
                <a:latin typeface="Miriam Libre"/>
                <a:cs typeface="Miriam Libre"/>
                <a:sym typeface="Miriam Libre"/>
              </a:rPr>
            </a:br>
            <a:br>
              <a:rPr lang="es-EC" sz="4800" b="1" dirty="0">
                <a:solidFill>
                  <a:schemeClr val="bg1"/>
                </a:solidFill>
                <a:latin typeface="Miriam Libre"/>
                <a:cs typeface="Miriam Libre"/>
                <a:sym typeface="Miriam Libre"/>
              </a:rPr>
            </a:br>
            <a:endParaRPr lang="es-EC" sz="4800" b="1" dirty="0">
              <a:solidFill>
                <a:schemeClr val="bg1"/>
              </a:solidFill>
              <a:latin typeface="Miriam Libre"/>
              <a:cs typeface="Miriam Libre"/>
              <a:sym typeface="Miriam Libre"/>
            </a:endParaRPr>
          </a:p>
        </p:txBody>
      </p:sp>
    </p:spTree>
    <p:extLst>
      <p:ext uri="{BB962C8B-B14F-4D97-AF65-F5344CB8AC3E}">
        <p14:creationId xmlns:p14="http://schemas.microsoft.com/office/powerpoint/2010/main" val="294387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8256843" y="310397"/>
            <a:ext cx="1088513" cy="18288000"/>
            <a:chOff x="0" y="0"/>
            <a:chExt cx="286687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6687" cy="4816592"/>
            </a:xfrm>
            <a:custGeom>
              <a:avLst/>
              <a:gdLst/>
              <a:ahLst/>
              <a:cxnLst/>
              <a:rect l="l" t="t" r="r" b="b"/>
              <a:pathLst>
                <a:path w="286687" h="4816592">
                  <a:moveTo>
                    <a:pt x="0" y="0"/>
                  </a:moveTo>
                  <a:lnTo>
                    <a:pt x="286687" y="0"/>
                  </a:lnTo>
                  <a:lnTo>
                    <a:pt x="286687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41040"/>
                  </a:srgbClr>
                </a:gs>
                <a:gs pos="33333">
                  <a:srgbClr val="B4B4B4">
                    <a:alpha val="47025"/>
                  </a:srgbClr>
                </a:gs>
                <a:gs pos="66667">
                  <a:srgbClr val="EEEEEE">
                    <a:alpha val="40185"/>
                  </a:srgbClr>
                </a:gs>
                <a:gs pos="100000">
                  <a:srgbClr val="FBFBFB">
                    <a:alpha val="1254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6687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954088" y="3875355"/>
            <a:ext cx="157787" cy="156369"/>
            <a:chOff x="0" y="0"/>
            <a:chExt cx="320400" cy="3175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0421" cy="329184"/>
            </a:xfrm>
            <a:custGeom>
              <a:avLst/>
              <a:gdLst/>
              <a:ahLst/>
              <a:cxnLst/>
              <a:rect l="l" t="t" r="r" b="b"/>
              <a:pathLst>
                <a:path w="320421" h="329184">
                  <a:moveTo>
                    <a:pt x="320421" y="329184"/>
                  </a:moveTo>
                  <a:lnTo>
                    <a:pt x="0" y="329184"/>
                  </a:lnTo>
                  <a:lnTo>
                    <a:pt x="0" y="158750"/>
                  </a:lnTo>
                  <a:cubicBezTo>
                    <a:pt x="0" y="70866"/>
                    <a:pt x="71501" y="0"/>
                    <a:pt x="160147" y="0"/>
                  </a:cubicBezTo>
                  <a:cubicBezTo>
                    <a:pt x="248793" y="0"/>
                    <a:pt x="320421" y="70866"/>
                    <a:pt x="320421" y="158750"/>
                  </a:cubicBezTo>
                  <a:lnTo>
                    <a:pt x="320421" y="329184"/>
                  </a:lnTo>
                  <a:close/>
                </a:path>
              </a:pathLst>
            </a:custGeom>
            <a:solidFill>
              <a:srgbClr val="04050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058780" y="3875355"/>
            <a:ext cx="157787" cy="156369"/>
            <a:chOff x="0" y="0"/>
            <a:chExt cx="320400" cy="317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0421" cy="329184"/>
            </a:xfrm>
            <a:custGeom>
              <a:avLst/>
              <a:gdLst/>
              <a:ahLst/>
              <a:cxnLst/>
              <a:rect l="l" t="t" r="r" b="b"/>
              <a:pathLst>
                <a:path w="320421" h="329184">
                  <a:moveTo>
                    <a:pt x="320421" y="329184"/>
                  </a:moveTo>
                  <a:lnTo>
                    <a:pt x="0" y="329184"/>
                  </a:lnTo>
                  <a:lnTo>
                    <a:pt x="0" y="158750"/>
                  </a:lnTo>
                  <a:cubicBezTo>
                    <a:pt x="0" y="70866"/>
                    <a:pt x="71501" y="0"/>
                    <a:pt x="160147" y="0"/>
                  </a:cubicBezTo>
                  <a:cubicBezTo>
                    <a:pt x="248793" y="0"/>
                    <a:pt x="320421" y="70866"/>
                    <a:pt x="320421" y="158750"/>
                  </a:cubicBezTo>
                  <a:lnTo>
                    <a:pt x="320421" y="329184"/>
                  </a:lnTo>
                  <a:close/>
                </a:path>
              </a:pathLst>
            </a:custGeom>
            <a:solidFill>
              <a:srgbClr val="040506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68853" y="0"/>
            <a:ext cx="18291474" cy="10287000"/>
          </a:xfrm>
          <a:custGeom>
            <a:avLst/>
            <a:gdLst/>
            <a:ahLst/>
            <a:cxnLst/>
            <a:rect l="l" t="t" r="r" b="b"/>
            <a:pathLst>
              <a:path w="18291474" h="10287000">
                <a:moveTo>
                  <a:pt x="0" y="0"/>
                </a:moveTo>
                <a:lnTo>
                  <a:pt x="18291474" y="0"/>
                </a:lnTo>
                <a:lnTo>
                  <a:pt x="1829147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64" t="-8928" r="-446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515645" y="432047"/>
            <a:ext cx="3774092" cy="383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0"/>
              </a:lnSpc>
            </a:pPr>
            <a:r>
              <a:rPr lang="en-US" sz="1768" spc="173">
                <a:solidFill>
                  <a:srgbClr val="FFFFFF"/>
                </a:solidFill>
                <a:latin typeface="Montserrat Classic Bold"/>
              </a:rPr>
              <a:t>1991 - CIEES</a:t>
            </a:r>
          </a:p>
          <a:p>
            <a:pPr>
              <a:lnSpc>
                <a:spcPts val="2578"/>
              </a:lnSpc>
            </a:pPr>
            <a:r>
              <a:rPr lang="en-US" sz="1868" spc="183">
                <a:solidFill>
                  <a:srgbClr val="FFFFFF"/>
                </a:solidFill>
                <a:latin typeface="Montserrat Classic Bold"/>
              </a:rPr>
              <a:t>1992 - CNA Colombia</a:t>
            </a:r>
          </a:p>
          <a:p>
            <a:pPr>
              <a:lnSpc>
                <a:spcPts val="2716"/>
              </a:lnSpc>
            </a:pPr>
            <a:r>
              <a:rPr lang="en-US" sz="1968" spc="192">
                <a:solidFill>
                  <a:srgbClr val="FFFFFF"/>
                </a:solidFill>
                <a:latin typeface="Montserrat Classic Bold"/>
              </a:rPr>
              <a:t>1995 - CONEAU</a:t>
            </a:r>
          </a:p>
          <a:p>
            <a:pPr>
              <a:lnSpc>
                <a:spcPts val="2854"/>
              </a:lnSpc>
            </a:pPr>
            <a:r>
              <a:rPr lang="en-US" sz="2068" spc="202">
                <a:solidFill>
                  <a:srgbClr val="FFFFFF"/>
                </a:solidFill>
                <a:latin typeface="Montserrat Classic Bold"/>
              </a:rPr>
              <a:t>1999 - SINAES</a:t>
            </a:r>
          </a:p>
          <a:p>
            <a:pPr>
              <a:lnSpc>
                <a:spcPts val="2992"/>
              </a:lnSpc>
            </a:pPr>
            <a:r>
              <a:rPr lang="en-US" sz="2168" spc="212">
                <a:solidFill>
                  <a:srgbClr val="FFFFFF"/>
                </a:solidFill>
                <a:latin typeface="Montserrat Classic Bold"/>
              </a:rPr>
              <a:t>2000 - COPAES</a:t>
            </a:r>
          </a:p>
          <a:p>
            <a:pPr>
              <a:lnSpc>
                <a:spcPts val="3130"/>
              </a:lnSpc>
            </a:pPr>
            <a:r>
              <a:rPr lang="en-US" sz="2268" spc="222">
                <a:solidFill>
                  <a:srgbClr val="FFFFFF"/>
                </a:solidFill>
                <a:latin typeface="Montserrat Classic Bold"/>
              </a:rPr>
              <a:t>2023 - ANEAES</a:t>
            </a:r>
          </a:p>
          <a:p>
            <a:pPr>
              <a:lnSpc>
                <a:spcPts val="3268"/>
              </a:lnSpc>
            </a:pPr>
            <a:r>
              <a:rPr lang="en-US" sz="2368" spc="232">
                <a:solidFill>
                  <a:srgbClr val="FFFFFF"/>
                </a:solidFill>
                <a:latin typeface="Montserrat Classic Bold"/>
              </a:rPr>
              <a:t>2006 - CNA Chile</a:t>
            </a:r>
          </a:p>
          <a:p>
            <a:pPr>
              <a:lnSpc>
                <a:spcPts val="3406"/>
              </a:lnSpc>
            </a:pPr>
            <a:r>
              <a:rPr lang="en-US" sz="2468" spc="241">
                <a:solidFill>
                  <a:srgbClr val="FFFFFF"/>
                </a:solidFill>
                <a:latin typeface="Montserrat Classic Bold"/>
              </a:rPr>
              <a:t>2006 - CONEAUPA</a:t>
            </a:r>
          </a:p>
          <a:p>
            <a:pPr>
              <a:lnSpc>
                <a:spcPts val="3544"/>
              </a:lnSpc>
            </a:pPr>
            <a:r>
              <a:rPr lang="en-US" sz="2568" spc="251">
                <a:solidFill>
                  <a:srgbClr val="FFFFFF"/>
                </a:solidFill>
                <a:latin typeface="Montserrat Classic Bold"/>
              </a:rPr>
              <a:t>2006 - SINEACE</a:t>
            </a:r>
          </a:p>
          <a:p>
            <a:pPr marL="0" lvl="1" indent="0" algn="l">
              <a:lnSpc>
                <a:spcPts val="3682"/>
              </a:lnSpc>
              <a:spcBef>
                <a:spcPct val="0"/>
              </a:spcBef>
            </a:pPr>
            <a:r>
              <a:rPr lang="en-US" sz="2668" spc="261">
                <a:solidFill>
                  <a:srgbClr val="FFFFFF"/>
                </a:solidFill>
                <a:latin typeface="Montserrat Classic Bold"/>
              </a:rPr>
              <a:t>2018  - CACES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10" y="6270579"/>
            <a:ext cx="8376604" cy="688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418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anose="02010803020104030203" pitchFamily="2" charset="-79"/>
              </a:rPr>
              <a:t>Accreditation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80038" y="9728201"/>
            <a:ext cx="15679262" cy="24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"/>
              </a:rPr>
              <a:t>https://media.istockphoto.com/id/1324415819/es/v%C3%ADdeo/mapa-de-am%C3%A9rica-latina-digital-4k.jpg?s=640x640&amp;k=20&amp;c=WCaRkSGm1-wL8RaDiPAuGTRpx-vXgWEOHN1vSGDSiMY=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7D0F8D2-81E7-4598-B322-F5EA7050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B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7C7310-A10F-4B6E-B3D5-D47469855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5469" r="13541" b="11718"/>
          <a:stretch/>
        </p:blipFill>
        <p:spPr>
          <a:xfrm>
            <a:off x="3048000" y="4000500"/>
            <a:ext cx="2879066" cy="41805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30200" h="158750" prst="softRound"/>
            <a:bevelB prst="relaxedInset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02416-AEA4-4777-BB38-C3D07ED8B740}"/>
              </a:ext>
            </a:extLst>
          </p:cNvPr>
          <p:cNvSpPr txBox="1"/>
          <p:nvPr/>
        </p:nvSpPr>
        <p:spPr>
          <a:xfrm>
            <a:off x="2778033" y="267550"/>
            <a:ext cx="12731933" cy="654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418"/>
              </a:lnSpc>
              <a:spcBef>
                <a:spcPct val="0"/>
              </a:spcBef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Initiatives in Latin America and the Caribbean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388689F-AE30-4F6B-A04B-C1A0ABEAB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" b="99845" l="10000" r="90000">
                        <a14:foregroundMark x1="47143" y1="620" x2="58571" y2="5736"/>
                        <a14:foregroundMark x1="58571" y1="5736" x2="78571" y2="24651"/>
                        <a14:foregroundMark x1="78571" y1="24651" x2="74286" y2="45426"/>
                        <a14:foregroundMark x1="74286" y1="45426" x2="57857" y2="58450"/>
                        <a14:foregroundMark x1="57857" y1="58450" x2="35714" y2="70853"/>
                        <a14:foregroundMark x1="35714" y1="70853" x2="27500" y2="90698"/>
                        <a14:foregroundMark x1="27500" y1="90698" x2="34643" y2="96744"/>
                        <a14:foregroundMark x1="34643" y1="96744" x2="43571" y2="99845"/>
                        <a14:foregroundMark x1="47143" y1="775" x2="64643" y2="9302"/>
                        <a14:foregroundMark x1="44643" y1="1395" x2="63571" y2="11628"/>
                        <a14:foregroundMark x1="73214" y1="46977" x2="31786" y2="69767"/>
                        <a14:foregroundMark x1="31786" y1="69767" x2="30357" y2="83101"/>
                        <a14:foregroundMark x1="33214" y1="86667" x2="41786" y2="99845"/>
                        <a14:foregroundMark x1="35714" y1="91628" x2="48929" y2="998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4659" y="2487452"/>
            <a:ext cx="2667000" cy="7609048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29D28CBC-96B0-4C59-B503-DE2FDDAF9A1B}"/>
              </a:ext>
            </a:extLst>
          </p:cNvPr>
          <p:cNvSpPr/>
          <p:nvPr/>
        </p:nvSpPr>
        <p:spPr>
          <a:xfrm>
            <a:off x="609600" y="2296952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Open Sans Bold"/>
              </a:rPr>
              <a:t>Project "Virtual Center for the Development of Quality Standards for Distance Higher Education in Latin America and the Caribbean"</a:t>
            </a:r>
            <a:endParaRPr lang="es-EC" sz="2400" dirty="0">
              <a:latin typeface="Open Sans Bold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6F7F21-883F-4A8D-977A-639B017F2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554" y="2006272"/>
            <a:ext cx="5675141" cy="38940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5DE7EA-1CBA-4410-8FCC-CC2BA5C26A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995" y="6090781"/>
            <a:ext cx="5812009" cy="34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7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85B0CA7-E201-4AF1-8148-6787AACCC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84" y="0"/>
            <a:ext cx="19018162" cy="10287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36B5096-68E8-4883-B277-AA3A1F3D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9" y="1790700"/>
            <a:ext cx="7239001" cy="6858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7C7F70-3195-45FB-9134-801E4C9A8848}"/>
              </a:ext>
            </a:extLst>
          </p:cNvPr>
          <p:cNvSpPr/>
          <p:nvPr/>
        </p:nvSpPr>
        <p:spPr>
          <a:xfrm>
            <a:off x="1524000" y="4379017"/>
            <a:ext cx="94069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CREATION OF THE LATIN AMERICAN AND CARIBBEAN INSTITUTE FOR QUALITY IN DISTANCE HIGHER EDUCATION - "CALED“</a:t>
            </a: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 19/10/05 UTPL-Loja </a:t>
            </a: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In the context of the I </a:t>
            </a:r>
            <a:r>
              <a:rPr lang="en-US" sz="3600" dirty="0" err="1">
                <a:solidFill>
                  <a:schemeClr val="bg1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Congreso</a:t>
            </a:r>
            <a:r>
              <a:rPr lang="en-US" sz="3600" dirty="0">
                <a:solidFill>
                  <a:schemeClr val="bg1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Cread</a:t>
            </a:r>
            <a:r>
              <a:rPr lang="en-US" sz="3600" dirty="0">
                <a:solidFill>
                  <a:schemeClr val="bg1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 Andes and I Encuentro </a:t>
            </a:r>
            <a:r>
              <a:rPr lang="en-US" sz="3600" dirty="0" err="1">
                <a:solidFill>
                  <a:schemeClr val="bg1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Iberoamericano</a:t>
            </a:r>
            <a:r>
              <a:rPr lang="en-US" sz="3600" dirty="0">
                <a:solidFill>
                  <a:schemeClr val="bg1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 Virtual </a:t>
            </a:r>
            <a:r>
              <a:rPr lang="en-US" sz="3600" dirty="0" err="1">
                <a:solidFill>
                  <a:schemeClr val="bg1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Educa</a:t>
            </a:r>
            <a:r>
              <a:rPr lang="en-US" sz="3600" dirty="0">
                <a:solidFill>
                  <a:schemeClr val="bg1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, about "Quality and International Accreditation in Distance Education</a:t>
            </a:r>
            <a:endParaRPr lang="es-ES" sz="3600" dirty="0">
              <a:solidFill>
                <a:schemeClr val="bg1"/>
              </a:solidFill>
              <a:latin typeface="Lucida Sans" panose="020B0602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9AEEA5-5015-42E8-8B62-19854670B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09" y="1927567"/>
            <a:ext cx="2505960" cy="24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7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7755" y="514195"/>
            <a:ext cx="18656734" cy="11232982"/>
          </a:xfrm>
          <a:custGeom>
            <a:avLst/>
            <a:gdLst/>
            <a:ahLst/>
            <a:cxnLst/>
            <a:rect l="l" t="t" r="r" b="b"/>
            <a:pathLst>
              <a:path w="18656734" h="11232982">
                <a:moveTo>
                  <a:pt x="0" y="0"/>
                </a:moveTo>
                <a:lnTo>
                  <a:pt x="18656734" y="0"/>
                </a:lnTo>
                <a:lnTo>
                  <a:pt x="18656734" y="11232982"/>
                </a:lnTo>
                <a:lnTo>
                  <a:pt x="0" y="11232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71" b="-188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198135" y="4033301"/>
            <a:ext cx="763306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418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Accreditation agencies and organizations</a:t>
            </a:r>
          </a:p>
        </p:txBody>
      </p:sp>
      <p:sp>
        <p:nvSpPr>
          <p:cNvPr id="5" name="Freeform 5"/>
          <p:cNvSpPr/>
          <p:nvPr/>
        </p:nvSpPr>
        <p:spPr>
          <a:xfrm>
            <a:off x="13389957" y="8928713"/>
            <a:ext cx="1801950" cy="1532524"/>
          </a:xfrm>
          <a:custGeom>
            <a:avLst/>
            <a:gdLst/>
            <a:ahLst/>
            <a:cxnLst/>
            <a:rect l="l" t="t" r="r" b="b"/>
            <a:pathLst>
              <a:path w="1381808" h="1554534">
                <a:moveTo>
                  <a:pt x="0" y="0"/>
                </a:moveTo>
                <a:lnTo>
                  <a:pt x="1381808" y="0"/>
                </a:lnTo>
                <a:lnTo>
                  <a:pt x="1381808" y="1554533"/>
                </a:lnTo>
                <a:lnTo>
                  <a:pt x="0" y="15545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990600" y="10629900"/>
            <a:ext cx="8425530" cy="238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Open Sans"/>
              </a:rPr>
              <a:t>https://cdn.pixabay.com/photo/2022/06/03/21/55/flags-7240868_1280.jpg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758D36-C095-40CE-BC99-05455573A5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176" y="3576508"/>
            <a:ext cx="1862800" cy="182228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9837C43-16D9-432B-983B-EEB050C8EBC3}"/>
              </a:ext>
            </a:extLst>
          </p:cNvPr>
          <p:cNvSpPr/>
          <p:nvPr/>
        </p:nvSpPr>
        <p:spPr>
          <a:xfrm>
            <a:off x="12613235" y="5845608"/>
            <a:ext cx="3355394" cy="126624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C" dirty="0"/>
          </a:p>
        </p:txBody>
      </p:sp>
      <p:sp>
        <p:nvSpPr>
          <p:cNvPr id="30" name="Freeform 8">
            <a:extLst>
              <a:ext uri="{FF2B5EF4-FFF2-40B4-BE49-F238E27FC236}">
                <a16:creationId xmlns:a16="http://schemas.microsoft.com/office/drawing/2014/main" id="{F850DED4-4BFD-4CF6-A242-A51879A83BB7}"/>
              </a:ext>
            </a:extLst>
          </p:cNvPr>
          <p:cNvSpPr/>
          <p:nvPr/>
        </p:nvSpPr>
        <p:spPr>
          <a:xfrm>
            <a:off x="14706600" y="7615337"/>
            <a:ext cx="2770896" cy="1012556"/>
          </a:xfrm>
          <a:custGeom>
            <a:avLst/>
            <a:gdLst/>
            <a:ahLst/>
            <a:cxnLst/>
            <a:rect l="l" t="t" r="r" b="b"/>
            <a:pathLst>
              <a:path w="7015500" h="2093857">
                <a:moveTo>
                  <a:pt x="0" y="0"/>
                </a:moveTo>
                <a:lnTo>
                  <a:pt x="7015500" y="0"/>
                </a:lnTo>
                <a:lnTo>
                  <a:pt x="7015500" y="2093857"/>
                </a:lnTo>
                <a:lnTo>
                  <a:pt x="0" y="2093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AC4521DB-84C2-408E-8A48-79D7B4787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38" y="7536739"/>
            <a:ext cx="3438086" cy="906315"/>
          </a:xfrm>
          <a:prstGeom prst="rect">
            <a:avLst/>
          </a:prstGeom>
        </p:spPr>
      </p:pic>
      <p:sp>
        <p:nvSpPr>
          <p:cNvPr id="41" name="Freeform 16">
            <a:extLst>
              <a:ext uri="{FF2B5EF4-FFF2-40B4-BE49-F238E27FC236}">
                <a16:creationId xmlns:a16="http://schemas.microsoft.com/office/drawing/2014/main" id="{5DED084C-47ED-4F0F-9F6C-0CA5C7D3DAD2}"/>
              </a:ext>
            </a:extLst>
          </p:cNvPr>
          <p:cNvSpPr/>
          <p:nvPr/>
        </p:nvSpPr>
        <p:spPr>
          <a:xfrm>
            <a:off x="13972278" y="4308099"/>
            <a:ext cx="3663319" cy="835401"/>
          </a:xfrm>
          <a:custGeom>
            <a:avLst/>
            <a:gdLst/>
            <a:ahLst/>
            <a:cxnLst/>
            <a:rect l="l" t="t" r="r" b="b"/>
            <a:pathLst>
              <a:path w="10255900" h="1998689">
                <a:moveTo>
                  <a:pt x="0" y="0"/>
                </a:moveTo>
                <a:lnTo>
                  <a:pt x="10255900" y="0"/>
                </a:lnTo>
                <a:lnTo>
                  <a:pt x="10255900" y="1998689"/>
                </a:lnTo>
                <a:lnTo>
                  <a:pt x="0" y="19986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3">
            <a:extLst>
              <a:ext uri="{FF2B5EF4-FFF2-40B4-BE49-F238E27FC236}">
                <a16:creationId xmlns:a16="http://schemas.microsoft.com/office/drawing/2014/main" id="{E218862C-F4CA-4ED9-97E6-D1A85BE1785E}"/>
              </a:ext>
            </a:extLst>
          </p:cNvPr>
          <p:cNvSpPr/>
          <p:nvPr/>
        </p:nvSpPr>
        <p:spPr>
          <a:xfrm rot="627177">
            <a:off x="4759005" y="1928571"/>
            <a:ext cx="3654567" cy="4971026"/>
          </a:xfrm>
          <a:custGeom>
            <a:avLst/>
            <a:gdLst/>
            <a:ahLst/>
            <a:cxnLst/>
            <a:rect l="l" t="t" r="r" b="b"/>
            <a:pathLst>
              <a:path w="4201607" h="5769028">
                <a:moveTo>
                  <a:pt x="0" y="0"/>
                </a:moveTo>
                <a:lnTo>
                  <a:pt x="4201607" y="0"/>
                </a:lnTo>
                <a:lnTo>
                  <a:pt x="4201607" y="5769028"/>
                </a:lnTo>
                <a:lnTo>
                  <a:pt x="0" y="57690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42" r="-3171" b="-2842"/>
            </a:stretch>
          </a:blipFill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5CC2FA-3B3F-4DD0-9614-B790DCF43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277">
            <a:off x="648170" y="2869973"/>
            <a:ext cx="3703955" cy="49006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D8243E-A40A-4C9A-BF6F-975487D37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602">
            <a:off x="8222085" y="4522869"/>
            <a:ext cx="3800475" cy="5334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E4787C-81E9-4018-AF8B-55527FF56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033">
            <a:off x="13117491" y="4294428"/>
            <a:ext cx="3893015" cy="513717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C4CB1F4-045E-4455-8624-395746286228}"/>
              </a:ext>
            </a:extLst>
          </p:cNvPr>
          <p:cNvSpPr/>
          <p:nvPr/>
        </p:nvSpPr>
        <p:spPr>
          <a:xfrm>
            <a:off x="1415935" y="745954"/>
            <a:ext cx="3374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CALED has </a:t>
            </a:r>
            <a:r>
              <a:rPr lang="es-EC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C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2242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7C8ADF-4FE5-45D3-8C2E-9CB307C6C026}"/>
              </a:ext>
            </a:extLst>
          </p:cNvPr>
          <p:cNvSpPr/>
          <p:nvPr/>
        </p:nvSpPr>
        <p:spPr>
          <a:xfrm>
            <a:off x="871539" y="578078"/>
            <a:ext cx="1517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C" b="1" dirty="0">
                <a:latin typeface="Muli Regular" panose="020B0604020202020204" charset="0"/>
                <a:ea typeface="HGPSoeiKakugothicUB" panose="020B0400000000000000" pitchFamily="34" charset="-128"/>
                <a:cs typeface="Muli Regular" panose="020B0604020202020204" charset="0"/>
                <a:sym typeface="Arial"/>
              </a:rPr>
              <a:t>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guide for distance undergraduate programs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85840FC3-88D3-4790-89E0-CBE764D09A17}"/>
              </a:ext>
            </a:extLst>
          </p:cNvPr>
          <p:cNvCxnSpPr>
            <a:cxnSpLocks/>
          </p:cNvCxnSpPr>
          <p:nvPr/>
        </p:nvCxnSpPr>
        <p:spPr>
          <a:xfrm>
            <a:off x="229921" y="9188479"/>
            <a:ext cx="4294599" cy="0"/>
          </a:xfrm>
          <a:prstGeom prst="straightConnector1">
            <a:avLst/>
          </a:prstGeom>
          <a:ln w="76200">
            <a:solidFill>
              <a:srgbClr val="49BC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45EB4E01-881C-4CD8-A6CB-655A2E84256C}"/>
              </a:ext>
            </a:extLst>
          </p:cNvPr>
          <p:cNvCxnSpPr>
            <a:cxnSpLocks/>
          </p:cNvCxnSpPr>
          <p:nvPr/>
        </p:nvCxnSpPr>
        <p:spPr>
          <a:xfrm>
            <a:off x="5172612" y="9188479"/>
            <a:ext cx="3792005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7129A224-45D4-4F0C-BE02-E8DDAB1D8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211">
            <a:off x="12954001" y="4652473"/>
            <a:ext cx="3520000" cy="4175391"/>
          </a:xfrm>
          <a:prstGeom prst="rect">
            <a:avLst/>
          </a:prstGeom>
        </p:spPr>
      </p:pic>
      <p:sp>
        <p:nvSpPr>
          <p:cNvPr id="15" name="Flecha: pentágono 7">
            <a:extLst>
              <a:ext uri="{FF2B5EF4-FFF2-40B4-BE49-F238E27FC236}">
                <a16:creationId xmlns:a16="http://schemas.microsoft.com/office/drawing/2014/main" id="{5874BA43-8CA7-4A15-9C37-54CC527F9ADF}"/>
              </a:ext>
            </a:extLst>
          </p:cNvPr>
          <p:cNvSpPr/>
          <p:nvPr/>
        </p:nvSpPr>
        <p:spPr>
          <a:xfrm>
            <a:off x="131624" y="2664367"/>
            <a:ext cx="9652175" cy="884622"/>
          </a:xfrm>
          <a:custGeom>
            <a:avLst/>
            <a:gdLst>
              <a:gd name="connsiteX0" fmla="*/ 0 w 5638800"/>
              <a:gd name="connsiteY0" fmla="*/ 0 h 1676400"/>
              <a:gd name="connsiteX1" fmla="*/ 4800600 w 5638800"/>
              <a:gd name="connsiteY1" fmla="*/ 0 h 1676400"/>
              <a:gd name="connsiteX2" fmla="*/ 5638800 w 5638800"/>
              <a:gd name="connsiteY2" fmla="*/ 838200 h 1676400"/>
              <a:gd name="connsiteX3" fmla="*/ 4800600 w 5638800"/>
              <a:gd name="connsiteY3" fmla="*/ 1676400 h 1676400"/>
              <a:gd name="connsiteX4" fmla="*/ 0 w 5638800"/>
              <a:gd name="connsiteY4" fmla="*/ 1676400 h 1676400"/>
              <a:gd name="connsiteX5" fmla="*/ 0 w 5638800"/>
              <a:gd name="connsiteY5" fmla="*/ 0 h 1676400"/>
              <a:gd name="connsiteX0" fmla="*/ 0 w 5638800"/>
              <a:gd name="connsiteY0" fmla="*/ 0 h 1724527"/>
              <a:gd name="connsiteX1" fmla="*/ 4800600 w 5638800"/>
              <a:gd name="connsiteY1" fmla="*/ 48127 h 1724527"/>
              <a:gd name="connsiteX2" fmla="*/ 5638800 w 5638800"/>
              <a:gd name="connsiteY2" fmla="*/ 886327 h 1724527"/>
              <a:gd name="connsiteX3" fmla="*/ 4800600 w 5638800"/>
              <a:gd name="connsiteY3" fmla="*/ 1724527 h 1724527"/>
              <a:gd name="connsiteX4" fmla="*/ 0 w 5638800"/>
              <a:gd name="connsiteY4" fmla="*/ 1724527 h 1724527"/>
              <a:gd name="connsiteX5" fmla="*/ 0 w 5638800"/>
              <a:gd name="connsiteY5" fmla="*/ 0 h 1724527"/>
              <a:gd name="connsiteX0" fmla="*/ 0 w 5638800"/>
              <a:gd name="connsiteY0" fmla="*/ 0 h 1724527"/>
              <a:gd name="connsiteX1" fmla="*/ 4800600 w 5638800"/>
              <a:gd name="connsiteY1" fmla="*/ 48127 h 1724527"/>
              <a:gd name="connsiteX2" fmla="*/ 5638800 w 5638800"/>
              <a:gd name="connsiteY2" fmla="*/ 886327 h 1724527"/>
              <a:gd name="connsiteX3" fmla="*/ 4800600 w 5638800"/>
              <a:gd name="connsiteY3" fmla="*/ 1724527 h 1724527"/>
              <a:gd name="connsiteX4" fmla="*/ 0 w 5638800"/>
              <a:gd name="connsiteY4" fmla="*/ 1724527 h 1724527"/>
              <a:gd name="connsiteX5" fmla="*/ 0 w 5638800"/>
              <a:gd name="connsiteY5" fmla="*/ 0 h 1724527"/>
              <a:gd name="connsiteX0" fmla="*/ 32085 w 5670885"/>
              <a:gd name="connsiteY0" fmla="*/ 0 h 1772653"/>
              <a:gd name="connsiteX1" fmla="*/ 4832685 w 5670885"/>
              <a:gd name="connsiteY1" fmla="*/ 48127 h 1772653"/>
              <a:gd name="connsiteX2" fmla="*/ 5670885 w 5670885"/>
              <a:gd name="connsiteY2" fmla="*/ 886327 h 1772653"/>
              <a:gd name="connsiteX3" fmla="*/ 4832685 w 5670885"/>
              <a:gd name="connsiteY3" fmla="*/ 1724527 h 1772653"/>
              <a:gd name="connsiteX4" fmla="*/ 0 w 5670885"/>
              <a:gd name="connsiteY4" fmla="*/ 1772653 h 1772653"/>
              <a:gd name="connsiteX5" fmla="*/ 32085 w 5670885"/>
              <a:gd name="connsiteY5" fmla="*/ 0 h 1772653"/>
              <a:gd name="connsiteX0" fmla="*/ 32085 w 5670885"/>
              <a:gd name="connsiteY0" fmla="*/ 0 h 1772653"/>
              <a:gd name="connsiteX1" fmla="*/ 4832685 w 5670885"/>
              <a:gd name="connsiteY1" fmla="*/ 48127 h 1772653"/>
              <a:gd name="connsiteX2" fmla="*/ 5670885 w 5670885"/>
              <a:gd name="connsiteY2" fmla="*/ 886327 h 1772653"/>
              <a:gd name="connsiteX3" fmla="*/ 4832685 w 5670885"/>
              <a:gd name="connsiteY3" fmla="*/ 1724527 h 1772653"/>
              <a:gd name="connsiteX4" fmla="*/ 0 w 5670885"/>
              <a:gd name="connsiteY4" fmla="*/ 1772653 h 1772653"/>
              <a:gd name="connsiteX5" fmla="*/ 32085 w 5670885"/>
              <a:gd name="connsiteY5" fmla="*/ 0 h 17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0885" h="1772653">
                <a:moveTo>
                  <a:pt x="32085" y="0"/>
                </a:moveTo>
                <a:lnTo>
                  <a:pt x="4832685" y="48127"/>
                </a:lnTo>
                <a:lnTo>
                  <a:pt x="5670885" y="886327"/>
                </a:lnTo>
                <a:lnTo>
                  <a:pt x="4832685" y="1724527"/>
                </a:lnTo>
                <a:lnTo>
                  <a:pt x="0" y="1772653"/>
                </a:lnTo>
                <a:cubicBezTo>
                  <a:pt x="320842" y="1197811"/>
                  <a:pt x="1668379" y="1184442"/>
                  <a:pt x="320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1E16FB5C-A3AB-48B5-9F83-27EEB1316CC8}"/>
              </a:ext>
            </a:extLst>
          </p:cNvPr>
          <p:cNvGrpSpPr/>
          <p:nvPr/>
        </p:nvGrpSpPr>
        <p:grpSpPr>
          <a:xfrm>
            <a:off x="4808355" y="1921722"/>
            <a:ext cx="1087279" cy="1108645"/>
            <a:chOff x="0" y="0"/>
            <a:chExt cx="2056320" cy="2054880"/>
          </a:xfrm>
          <a:solidFill>
            <a:srgbClr val="49BC5E"/>
          </a:solidFill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324FAD12-FEA6-4DEF-9DE0-FB4D53FB6959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sp>
        <p:nvSpPr>
          <p:cNvPr id="18" name="TextBox 34">
            <a:extLst>
              <a:ext uri="{FF2B5EF4-FFF2-40B4-BE49-F238E27FC236}">
                <a16:creationId xmlns:a16="http://schemas.microsoft.com/office/drawing/2014/main" id="{CAECF2F4-4FEF-4260-A875-0E2466AB3BEF}"/>
              </a:ext>
            </a:extLst>
          </p:cNvPr>
          <p:cNvSpPr txBox="1"/>
          <p:nvPr/>
        </p:nvSpPr>
        <p:spPr>
          <a:xfrm>
            <a:off x="5037800" y="1956017"/>
            <a:ext cx="724853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500" dirty="0">
                <a:solidFill>
                  <a:srgbClr val="FAFAFA"/>
                </a:solidFill>
                <a:latin typeface="Open Sans Bold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4932C7-91DE-4B92-A1C4-F19952616C93}"/>
              </a:ext>
            </a:extLst>
          </p:cNvPr>
          <p:cNvSpPr txBox="1"/>
          <p:nvPr/>
        </p:nvSpPr>
        <p:spPr>
          <a:xfrm>
            <a:off x="3365088" y="2839850"/>
            <a:ext cx="3435685" cy="628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  <a:latin typeface="Open Sans Bold"/>
              </a:rPr>
              <a:t>Criteria</a:t>
            </a:r>
          </a:p>
        </p:txBody>
      </p:sp>
      <p:sp>
        <p:nvSpPr>
          <p:cNvPr id="20" name="Flecha: pentágono 7">
            <a:extLst>
              <a:ext uri="{FF2B5EF4-FFF2-40B4-BE49-F238E27FC236}">
                <a16:creationId xmlns:a16="http://schemas.microsoft.com/office/drawing/2014/main" id="{C6C2BE59-3098-4674-8118-55164B38A3AD}"/>
              </a:ext>
            </a:extLst>
          </p:cNvPr>
          <p:cNvSpPr/>
          <p:nvPr/>
        </p:nvSpPr>
        <p:spPr>
          <a:xfrm>
            <a:off x="9456205" y="2605269"/>
            <a:ext cx="3156954" cy="884622"/>
          </a:xfrm>
          <a:custGeom>
            <a:avLst/>
            <a:gdLst>
              <a:gd name="connsiteX0" fmla="*/ 0 w 5638800"/>
              <a:gd name="connsiteY0" fmla="*/ 0 h 1676400"/>
              <a:gd name="connsiteX1" fmla="*/ 4800600 w 5638800"/>
              <a:gd name="connsiteY1" fmla="*/ 0 h 1676400"/>
              <a:gd name="connsiteX2" fmla="*/ 5638800 w 5638800"/>
              <a:gd name="connsiteY2" fmla="*/ 838200 h 1676400"/>
              <a:gd name="connsiteX3" fmla="*/ 4800600 w 5638800"/>
              <a:gd name="connsiteY3" fmla="*/ 1676400 h 1676400"/>
              <a:gd name="connsiteX4" fmla="*/ 0 w 5638800"/>
              <a:gd name="connsiteY4" fmla="*/ 1676400 h 1676400"/>
              <a:gd name="connsiteX5" fmla="*/ 0 w 5638800"/>
              <a:gd name="connsiteY5" fmla="*/ 0 h 1676400"/>
              <a:gd name="connsiteX0" fmla="*/ 0 w 5638800"/>
              <a:gd name="connsiteY0" fmla="*/ 0 h 1724527"/>
              <a:gd name="connsiteX1" fmla="*/ 4800600 w 5638800"/>
              <a:gd name="connsiteY1" fmla="*/ 48127 h 1724527"/>
              <a:gd name="connsiteX2" fmla="*/ 5638800 w 5638800"/>
              <a:gd name="connsiteY2" fmla="*/ 886327 h 1724527"/>
              <a:gd name="connsiteX3" fmla="*/ 4800600 w 5638800"/>
              <a:gd name="connsiteY3" fmla="*/ 1724527 h 1724527"/>
              <a:gd name="connsiteX4" fmla="*/ 0 w 5638800"/>
              <a:gd name="connsiteY4" fmla="*/ 1724527 h 1724527"/>
              <a:gd name="connsiteX5" fmla="*/ 0 w 5638800"/>
              <a:gd name="connsiteY5" fmla="*/ 0 h 1724527"/>
              <a:gd name="connsiteX0" fmla="*/ 0 w 5638800"/>
              <a:gd name="connsiteY0" fmla="*/ 0 h 1724527"/>
              <a:gd name="connsiteX1" fmla="*/ 4800600 w 5638800"/>
              <a:gd name="connsiteY1" fmla="*/ 48127 h 1724527"/>
              <a:gd name="connsiteX2" fmla="*/ 5638800 w 5638800"/>
              <a:gd name="connsiteY2" fmla="*/ 886327 h 1724527"/>
              <a:gd name="connsiteX3" fmla="*/ 4800600 w 5638800"/>
              <a:gd name="connsiteY3" fmla="*/ 1724527 h 1724527"/>
              <a:gd name="connsiteX4" fmla="*/ 0 w 5638800"/>
              <a:gd name="connsiteY4" fmla="*/ 1724527 h 1724527"/>
              <a:gd name="connsiteX5" fmla="*/ 0 w 5638800"/>
              <a:gd name="connsiteY5" fmla="*/ 0 h 1724527"/>
              <a:gd name="connsiteX0" fmla="*/ 32085 w 5670885"/>
              <a:gd name="connsiteY0" fmla="*/ 0 h 1772653"/>
              <a:gd name="connsiteX1" fmla="*/ 4832685 w 5670885"/>
              <a:gd name="connsiteY1" fmla="*/ 48127 h 1772653"/>
              <a:gd name="connsiteX2" fmla="*/ 5670885 w 5670885"/>
              <a:gd name="connsiteY2" fmla="*/ 886327 h 1772653"/>
              <a:gd name="connsiteX3" fmla="*/ 4832685 w 5670885"/>
              <a:gd name="connsiteY3" fmla="*/ 1724527 h 1772653"/>
              <a:gd name="connsiteX4" fmla="*/ 0 w 5670885"/>
              <a:gd name="connsiteY4" fmla="*/ 1772653 h 1772653"/>
              <a:gd name="connsiteX5" fmla="*/ 32085 w 5670885"/>
              <a:gd name="connsiteY5" fmla="*/ 0 h 1772653"/>
              <a:gd name="connsiteX0" fmla="*/ 32085 w 5670885"/>
              <a:gd name="connsiteY0" fmla="*/ 0 h 1772653"/>
              <a:gd name="connsiteX1" fmla="*/ 4832685 w 5670885"/>
              <a:gd name="connsiteY1" fmla="*/ 48127 h 1772653"/>
              <a:gd name="connsiteX2" fmla="*/ 5670885 w 5670885"/>
              <a:gd name="connsiteY2" fmla="*/ 886327 h 1772653"/>
              <a:gd name="connsiteX3" fmla="*/ 4832685 w 5670885"/>
              <a:gd name="connsiteY3" fmla="*/ 1724527 h 1772653"/>
              <a:gd name="connsiteX4" fmla="*/ 0 w 5670885"/>
              <a:gd name="connsiteY4" fmla="*/ 1772653 h 1772653"/>
              <a:gd name="connsiteX5" fmla="*/ 32085 w 5670885"/>
              <a:gd name="connsiteY5" fmla="*/ 0 h 17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0885" h="1772653">
                <a:moveTo>
                  <a:pt x="32085" y="0"/>
                </a:moveTo>
                <a:lnTo>
                  <a:pt x="4832685" y="48127"/>
                </a:lnTo>
                <a:lnTo>
                  <a:pt x="5670885" y="886327"/>
                </a:lnTo>
                <a:lnTo>
                  <a:pt x="4832685" y="1724527"/>
                </a:lnTo>
                <a:lnTo>
                  <a:pt x="0" y="1772653"/>
                </a:lnTo>
                <a:cubicBezTo>
                  <a:pt x="320842" y="1197811"/>
                  <a:pt x="1668379" y="1184442"/>
                  <a:pt x="320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: pentágono 7">
            <a:extLst>
              <a:ext uri="{FF2B5EF4-FFF2-40B4-BE49-F238E27FC236}">
                <a16:creationId xmlns:a16="http://schemas.microsoft.com/office/drawing/2014/main" id="{208B46D9-5904-42E4-AA98-7E0FA7CA50DA}"/>
              </a:ext>
            </a:extLst>
          </p:cNvPr>
          <p:cNvSpPr/>
          <p:nvPr/>
        </p:nvSpPr>
        <p:spPr>
          <a:xfrm>
            <a:off x="12382552" y="2637935"/>
            <a:ext cx="2838608" cy="884622"/>
          </a:xfrm>
          <a:custGeom>
            <a:avLst/>
            <a:gdLst>
              <a:gd name="connsiteX0" fmla="*/ 0 w 5638800"/>
              <a:gd name="connsiteY0" fmla="*/ 0 h 1676400"/>
              <a:gd name="connsiteX1" fmla="*/ 4800600 w 5638800"/>
              <a:gd name="connsiteY1" fmla="*/ 0 h 1676400"/>
              <a:gd name="connsiteX2" fmla="*/ 5638800 w 5638800"/>
              <a:gd name="connsiteY2" fmla="*/ 838200 h 1676400"/>
              <a:gd name="connsiteX3" fmla="*/ 4800600 w 5638800"/>
              <a:gd name="connsiteY3" fmla="*/ 1676400 h 1676400"/>
              <a:gd name="connsiteX4" fmla="*/ 0 w 5638800"/>
              <a:gd name="connsiteY4" fmla="*/ 1676400 h 1676400"/>
              <a:gd name="connsiteX5" fmla="*/ 0 w 5638800"/>
              <a:gd name="connsiteY5" fmla="*/ 0 h 1676400"/>
              <a:gd name="connsiteX0" fmla="*/ 0 w 5638800"/>
              <a:gd name="connsiteY0" fmla="*/ 0 h 1724527"/>
              <a:gd name="connsiteX1" fmla="*/ 4800600 w 5638800"/>
              <a:gd name="connsiteY1" fmla="*/ 48127 h 1724527"/>
              <a:gd name="connsiteX2" fmla="*/ 5638800 w 5638800"/>
              <a:gd name="connsiteY2" fmla="*/ 886327 h 1724527"/>
              <a:gd name="connsiteX3" fmla="*/ 4800600 w 5638800"/>
              <a:gd name="connsiteY3" fmla="*/ 1724527 h 1724527"/>
              <a:gd name="connsiteX4" fmla="*/ 0 w 5638800"/>
              <a:gd name="connsiteY4" fmla="*/ 1724527 h 1724527"/>
              <a:gd name="connsiteX5" fmla="*/ 0 w 5638800"/>
              <a:gd name="connsiteY5" fmla="*/ 0 h 1724527"/>
              <a:gd name="connsiteX0" fmla="*/ 0 w 5638800"/>
              <a:gd name="connsiteY0" fmla="*/ 0 h 1724527"/>
              <a:gd name="connsiteX1" fmla="*/ 4800600 w 5638800"/>
              <a:gd name="connsiteY1" fmla="*/ 48127 h 1724527"/>
              <a:gd name="connsiteX2" fmla="*/ 5638800 w 5638800"/>
              <a:gd name="connsiteY2" fmla="*/ 886327 h 1724527"/>
              <a:gd name="connsiteX3" fmla="*/ 4800600 w 5638800"/>
              <a:gd name="connsiteY3" fmla="*/ 1724527 h 1724527"/>
              <a:gd name="connsiteX4" fmla="*/ 0 w 5638800"/>
              <a:gd name="connsiteY4" fmla="*/ 1724527 h 1724527"/>
              <a:gd name="connsiteX5" fmla="*/ 0 w 5638800"/>
              <a:gd name="connsiteY5" fmla="*/ 0 h 1724527"/>
              <a:gd name="connsiteX0" fmla="*/ 32085 w 5670885"/>
              <a:gd name="connsiteY0" fmla="*/ 0 h 1772653"/>
              <a:gd name="connsiteX1" fmla="*/ 4832685 w 5670885"/>
              <a:gd name="connsiteY1" fmla="*/ 48127 h 1772653"/>
              <a:gd name="connsiteX2" fmla="*/ 5670885 w 5670885"/>
              <a:gd name="connsiteY2" fmla="*/ 886327 h 1772653"/>
              <a:gd name="connsiteX3" fmla="*/ 4832685 w 5670885"/>
              <a:gd name="connsiteY3" fmla="*/ 1724527 h 1772653"/>
              <a:gd name="connsiteX4" fmla="*/ 0 w 5670885"/>
              <a:gd name="connsiteY4" fmla="*/ 1772653 h 1772653"/>
              <a:gd name="connsiteX5" fmla="*/ 32085 w 5670885"/>
              <a:gd name="connsiteY5" fmla="*/ 0 h 1772653"/>
              <a:gd name="connsiteX0" fmla="*/ 32085 w 5670885"/>
              <a:gd name="connsiteY0" fmla="*/ 0 h 1772653"/>
              <a:gd name="connsiteX1" fmla="*/ 4832685 w 5670885"/>
              <a:gd name="connsiteY1" fmla="*/ 48127 h 1772653"/>
              <a:gd name="connsiteX2" fmla="*/ 5670885 w 5670885"/>
              <a:gd name="connsiteY2" fmla="*/ 886327 h 1772653"/>
              <a:gd name="connsiteX3" fmla="*/ 4832685 w 5670885"/>
              <a:gd name="connsiteY3" fmla="*/ 1724527 h 1772653"/>
              <a:gd name="connsiteX4" fmla="*/ 0 w 5670885"/>
              <a:gd name="connsiteY4" fmla="*/ 1772653 h 1772653"/>
              <a:gd name="connsiteX5" fmla="*/ 32085 w 5670885"/>
              <a:gd name="connsiteY5" fmla="*/ 0 h 17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0885" h="1772653">
                <a:moveTo>
                  <a:pt x="32085" y="0"/>
                </a:moveTo>
                <a:lnTo>
                  <a:pt x="4832685" y="48127"/>
                </a:lnTo>
                <a:lnTo>
                  <a:pt x="5670885" y="886327"/>
                </a:lnTo>
                <a:lnTo>
                  <a:pt x="4832685" y="1724527"/>
                </a:lnTo>
                <a:lnTo>
                  <a:pt x="0" y="1772653"/>
                </a:lnTo>
                <a:cubicBezTo>
                  <a:pt x="320842" y="1197811"/>
                  <a:pt x="1668379" y="1184442"/>
                  <a:pt x="320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2D3908A5-9C51-49DD-AE18-78C0AD8E64C4}"/>
              </a:ext>
            </a:extLst>
          </p:cNvPr>
          <p:cNvSpPr txBox="1"/>
          <p:nvPr/>
        </p:nvSpPr>
        <p:spPr>
          <a:xfrm>
            <a:off x="9172784" y="2727970"/>
            <a:ext cx="3435685" cy="589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32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chemeClr val="bg1"/>
                </a:solidFill>
                <a:latin typeface="Open Sans Bold"/>
              </a:rPr>
              <a:t>Subcriteria</a:t>
            </a:r>
            <a:endParaRPr lang="es-419" sz="2400" dirty="0">
              <a:solidFill>
                <a:schemeClr val="bg1"/>
              </a:solidFill>
              <a:latin typeface="Open Sans Bold"/>
            </a:endParaRPr>
          </a:p>
        </p:txBody>
      </p:sp>
      <p:sp>
        <p:nvSpPr>
          <p:cNvPr id="34" name="Flecha: pentágono 7">
            <a:extLst>
              <a:ext uri="{FF2B5EF4-FFF2-40B4-BE49-F238E27FC236}">
                <a16:creationId xmlns:a16="http://schemas.microsoft.com/office/drawing/2014/main" id="{1DB85CC0-F78E-4AC1-A02B-DC29E181013B}"/>
              </a:ext>
            </a:extLst>
          </p:cNvPr>
          <p:cNvSpPr/>
          <p:nvPr/>
        </p:nvSpPr>
        <p:spPr>
          <a:xfrm>
            <a:off x="14909151" y="2670601"/>
            <a:ext cx="3210355" cy="884622"/>
          </a:xfrm>
          <a:custGeom>
            <a:avLst/>
            <a:gdLst>
              <a:gd name="connsiteX0" fmla="*/ 0 w 5638800"/>
              <a:gd name="connsiteY0" fmla="*/ 0 h 1676400"/>
              <a:gd name="connsiteX1" fmla="*/ 4800600 w 5638800"/>
              <a:gd name="connsiteY1" fmla="*/ 0 h 1676400"/>
              <a:gd name="connsiteX2" fmla="*/ 5638800 w 5638800"/>
              <a:gd name="connsiteY2" fmla="*/ 838200 h 1676400"/>
              <a:gd name="connsiteX3" fmla="*/ 4800600 w 5638800"/>
              <a:gd name="connsiteY3" fmla="*/ 1676400 h 1676400"/>
              <a:gd name="connsiteX4" fmla="*/ 0 w 5638800"/>
              <a:gd name="connsiteY4" fmla="*/ 1676400 h 1676400"/>
              <a:gd name="connsiteX5" fmla="*/ 0 w 5638800"/>
              <a:gd name="connsiteY5" fmla="*/ 0 h 1676400"/>
              <a:gd name="connsiteX0" fmla="*/ 0 w 5638800"/>
              <a:gd name="connsiteY0" fmla="*/ 0 h 1724527"/>
              <a:gd name="connsiteX1" fmla="*/ 4800600 w 5638800"/>
              <a:gd name="connsiteY1" fmla="*/ 48127 h 1724527"/>
              <a:gd name="connsiteX2" fmla="*/ 5638800 w 5638800"/>
              <a:gd name="connsiteY2" fmla="*/ 886327 h 1724527"/>
              <a:gd name="connsiteX3" fmla="*/ 4800600 w 5638800"/>
              <a:gd name="connsiteY3" fmla="*/ 1724527 h 1724527"/>
              <a:gd name="connsiteX4" fmla="*/ 0 w 5638800"/>
              <a:gd name="connsiteY4" fmla="*/ 1724527 h 1724527"/>
              <a:gd name="connsiteX5" fmla="*/ 0 w 5638800"/>
              <a:gd name="connsiteY5" fmla="*/ 0 h 1724527"/>
              <a:gd name="connsiteX0" fmla="*/ 0 w 5638800"/>
              <a:gd name="connsiteY0" fmla="*/ 0 h 1724527"/>
              <a:gd name="connsiteX1" fmla="*/ 4800600 w 5638800"/>
              <a:gd name="connsiteY1" fmla="*/ 48127 h 1724527"/>
              <a:gd name="connsiteX2" fmla="*/ 5638800 w 5638800"/>
              <a:gd name="connsiteY2" fmla="*/ 886327 h 1724527"/>
              <a:gd name="connsiteX3" fmla="*/ 4800600 w 5638800"/>
              <a:gd name="connsiteY3" fmla="*/ 1724527 h 1724527"/>
              <a:gd name="connsiteX4" fmla="*/ 0 w 5638800"/>
              <a:gd name="connsiteY4" fmla="*/ 1724527 h 1724527"/>
              <a:gd name="connsiteX5" fmla="*/ 0 w 5638800"/>
              <a:gd name="connsiteY5" fmla="*/ 0 h 1724527"/>
              <a:gd name="connsiteX0" fmla="*/ 32085 w 5670885"/>
              <a:gd name="connsiteY0" fmla="*/ 0 h 1772653"/>
              <a:gd name="connsiteX1" fmla="*/ 4832685 w 5670885"/>
              <a:gd name="connsiteY1" fmla="*/ 48127 h 1772653"/>
              <a:gd name="connsiteX2" fmla="*/ 5670885 w 5670885"/>
              <a:gd name="connsiteY2" fmla="*/ 886327 h 1772653"/>
              <a:gd name="connsiteX3" fmla="*/ 4832685 w 5670885"/>
              <a:gd name="connsiteY3" fmla="*/ 1724527 h 1772653"/>
              <a:gd name="connsiteX4" fmla="*/ 0 w 5670885"/>
              <a:gd name="connsiteY4" fmla="*/ 1772653 h 1772653"/>
              <a:gd name="connsiteX5" fmla="*/ 32085 w 5670885"/>
              <a:gd name="connsiteY5" fmla="*/ 0 h 1772653"/>
              <a:gd name="connsiteX0" fmla="*/ 32085 w 5670885"/>
              <a:gd name="connsiteY0" fmla="*/ 0 h 1772653"/>
              <a:gd name="connsiteX1" fmla="*/ 4832685 w 5670885"/>
              <a:gd name="connsiteY1" fmla="*/ 48127 h 1772653"/>
              <a:gd name="connsiteX2" fmla="*/ 5670885 w 5670885"/>
              <a:gd name="connsiteY2" fmla="*/ 886327 h 1772653"/>
              <a:gd name="connsiteX3" fmla="*/ 4832685 w 5670885"/>
              <a:gd name="connsiteY3" fmla="*/ 1724527 h 1772653"/>
              <a:gd name="connsiteX4" fmla="*/ 0 w 5670885"/>
              <a:gd name="connsiteY4" fmla="*/ 1772653 h 1772653"/>
              <a:gd name="connsiteX5" fmla="*/ 32085 w 5670885"/>
              <a:gd name="connsiteY5" fmla="*/ 0 h 17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0885" h="1772653">
                <a:moveTo>
                  <a:pt x="32085" y="0"/>
                </a:moveTo>
                <a:lnTo>
                  <a:pt x="4832685" y="48127"/>
                </a:lnTo>
                <a:lnTo>
                  <a:pt x="5670885" y="886327"/>
                </a:lnTo>
                <a:lnTo>
                  <a:pt x="4832685" y="1724527"/>
                </a:lnTo>
                <a:lnTo>
                  <a:pt x="0" y="1772653"/>
                </a:lnTo>
                <a:cubicBezTo>
                  <a:pt x="320842" y="1197811"/>
                  <a:pt x="1668379" y="1184442"/>
                  <a:pt x="320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5" name="Group 13">
            <a:extLst>
              <a:ext uri="{FF2B5EF4-FFF2-40B4-BE49-F238E27FC236}">
                <a16:creationId xmlns:a16="http://schemas.microsoft.com/office/drawing/2014/main" id="{8D1056B1-6EEC-4E49-94CC-CA4682EF88CA}"/>
              </a:ext>
            </a:extLst>
          </p:cNvPr>
          <p:cNvGrpSpPr/>
          <p:nvPr/>
        </p:nvGrpSpPr>
        <p:grpSpPr>
          <a:xfrm>
            <a:off x="10608620" y="1713025"/>
            <a:ext cx="1087279" cy="1108645"/>
            <a:chOff x="0" y="0"/>
            <a:chExt cx="2056320" cy="2054880"/>
          </a:xfrm>
          <a:solidFill>
            <a:srgbClr val="49BC5E"/>
          </a:solidFill>
        </p:grpSpPr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E189C6C-4B65-496D-A09E-96D99845C54C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sp>
        <p:nvSpPr>
          <p:cNvPr id="39" name="TextBox 34">
            <a:extLst>
              <a:ext uri="{FF2B5EF4-FFF2-40B4-BE49-F238E27FC236}">
                <a16:creationId xmlns:a16="http://schemas.microsoft.com/office/drawing/2014/main" id="{7BD935AF-A7D5-47DC-B588-D93CAF74C173}"/>
              </a:ext>
            </a:extLst>
          </p:cNvPr>
          <p:cNvSpPr txBox="1"/>
          <p:nvPr/>
        </p:nvSpPr>
        <p:spPr>
          <a:xfrm>
            <a:off x="10789849" y="1752061"/>
            <a:ext cx="724853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500" dirty="0">
                <a:solidFill>
                  <a:srgbClr val="FAFAFA"/>
                </a:solidFill>
                <a:latin typeface="Open Sans Bold"/>
              </a:rPr>
              <a:t>30</a:t>
            </a:r>
          </a:p>
        </p:txBody>
      </p:sp>
      <p:sp>
        <p:nvSpPr>
          <p:cNvPr id="40" name="TextBox 18">
            <a:extLst>
              <a:ext uri="{FF2B5EF4-FFF2-40B4-BE49-F238E27FC236}">
                <a16:creationId xmlns:a16="http://schemas.microsoft.com/office/drawing/2014/main" id="{5B0EE466-EB71-418C-ABE2-C17C2E1C8879}"/>
              </a:ext>
            </a:extLst>
          </p:cNvPr>
          <p:cNvSpPr txBox="1"/>
          <p:nvPr/>
        </p:nvSpPr>
        <p:spPr>
          <a:xfrm>
            <a:off x="12186840" y="2710488"/>
            <a:ext cx="3435685" cy="589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Open Sans Bold"/>
              </a:rPr>
              <a:t>Standards</a:t>
            </a:r>
          </a:p>
        </p:txBody>
      </p:sp>
      <p:sp>
        <p:nvSpPr>
          <p:cNvPr id="41" name="TextBox 18">
            <a:extLst>
              <a:ext uri="{FF2B5EF4-FFF2-40B4-BE49-F238E27FC236}">
                <a16:creationId xmlns:a16="http://schemas.microsoft.com/office/drawing/2014/main" id="{6CA7B9F9-1109-470A-B1A1-2EB22F53745A}"/>
              </a:ext>
            </a:extLst>
          </p:cNvPr>
          <p:cNvSpPr txBox="1"/>
          <p:nvPr/>
        </p:nvSpPr>
        <p:spPr>
          <a:xfrm>
            <a:off x="15396886" y="2841080"/>
            <a:ext cx="2546894" cy="595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2600" dirty="0">
                <a:solidFill>
                  <a:schemeClr val="bg1"/>
                </a:solidFill>
                <a:latin typeface="Open Sans Bold"/>
              </a:rPr>
              <a:t>Indicators</a:t>
            </a:r>
          </a:p>
        </p:txBody>
      </p:sp>
      <p:grpSp>
        <p:nvGrpSpPr>
          <p:cNvPr id="42" name="Group 13">
            <a:extLst>
              <a:ext uri="{FF2B5EF4-FFF2-40B4-BE49-F238E27FC236}">
                <a16:creationId xmlns:a16="http://schemas.microsoft.com/office/drawing/2014/main" id="{4F222353-DECC-41DD-AD51-5DBBCBE3891F}"/>
              </a:ext>
            </a:extLst>
          </p:cNvPr>
          <p:cNvGrpSpPr/>
          <p:nvPr/>
        </p:nvGrpSpPr>
        <p:grpSpPr>
          <a:xfrm>
            <a:off x="16031646" y="1770179"/>
            <a:ext cx="1087279" cy="1108645"/>
            <a:chOff x="0" y="0"/>
            <a:chExt cx="2056320" cy="2054880"/>
          </a:xfrm>
          <a:solidFill>
            <a:srgbClr val="49BC5E"/>
          </a:solidFill>
        </p:grpSpPr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7B9B4178-8112-4EE7-93B2-8C1ED8CC0BAE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sp>
        <p:nvSpPr>
          <p:cNvPr id="44" name="TextBox 34">
            <a:extLst>
              <a:ext uri="{FF2B5EF4-FFF2-40B4-BE49-F238E27FC236}">
                <a16:creationId xmlns:a16="http://schemas.microsoft.com/office/drawing/2014/main" id="{096EF300-726F-4960-90BC-47B0D11FBC8B}"/>
              </a:ext>
            </a:extLst>
          </p:cNvPr>
          <p:cNvSpPr txBox="1"/>
          <p:nvPr/>
        </p:nvSpPr>
        <p:spPr>
          <a:xfrm>
            <a:off x="16212875" y="1837601"/>
            <a:ext cx="724853" cy="77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2800" dirty="0">
                <a:solidFill>
                  <a:srgbClr val="FAFAFA"/>
                </a:solidFill>
                <a:latin typeface="Open Sans Bold"/>
              </a:rPr>
              <a:t>333</a:t>
            </a:r>
          </a:p>
        </p:txBody>
      </p:sp>
      <p:grpSp>
        <p:nvGrpSpPr>
          <p:cNvPr id="45" name="Group 13">
            <a:extLst>
              <a:ext uri="{FF2B5EF4-FFF2-40B4-BE49-F238E27FC236}">
                <a16:creationId xmlns:a16="http://schemas.microsoft.com/office/drawing/2014/main" id="{AE42A15A-CCBA-40CB-BBFF-3CC6CF0A9288}"/>
              </a:ext>
            </a:extLst>
          </p:cNvPr>
          <p:cNvGrpSpPr/>
          <p:nvPr/>
        </p:nvGrpSpPr>
        <p:grpSpPr>
          <a:xfrm>
            <a:off x="13233828" y="1798874"/>
            <a:ext cx="1087279" cy="1108645"/>
            <a:chOff x="0" y="0"/>
            <a:chExt cx="2056320" cy="2054880"/>
          </a:xfrm>
          <a:solidFill>
            <a:srgbClr val="49BC5E"/>
          </a:solidFill>
        </p:grpSpPr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8C36AB0-B4E4-4BF3-932B-0675B7B19693}"/>
                </a:ext>
              </a:extLst>
            </p:cNvPr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sp>
        <p:nvSpPr>
          <p:cNvPr id="47" name="TextBox 34">
            <a:extLst>
              <a:ext uri="{FF2B5EF4-FFF2-40B4-BE49-F238E27FC236}">
                <a16:creationId xmlns:a16="http://schemas.microsoft.com/office/drawing/2014/main" id="{8F5B58D9-4D06-404B-A4F0-975BACB7EE34}"/>
              </a:ext>
            </a:extLst>
          </p:cNvPr>
          <p:cNvSpPr txBox="1"/>
          <p:nvPr/>
        </p:nvSpPr>
        <p:spPr>
          <a:xfrm>
            <a:off x="13415057" y="1866296"/>
            <a:ext cx="724853" cy="77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2400" dirty="0">
                <a:solidFill>
                  <a:srgbClr val="FAFAFA"/>
                </a:solidFill>
                <a:latin typeface="Open Sans Bold"/>
              </a:rPr>
              <a:t>148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C09C01F-02DB-41E3-BF09-07AE0D8FB658}"/>
              </a:ext>
            </a:extLst>
          </p:cNvPr>
          <p:cNvSpPr/>
          <p:nvPr/>
        </p:nvSpPr>
        <p:spPr>
          <a:xfrm>
            <a:off x="615760" y="9376369"/>
            <a:ext cx="4265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err="1">
                <a:latin typeface="Georgia" panose="02040502050405020303" pitchFamily="18" charset="0"/>
              </a:rPr>
              <a:t>Enabling</a:t>
            </a:r>
            <a:r>
              <a:rPr lang="es-EC" sz="3200" b="1" dirty="0">
                <a:latin typeface="Georgia" panose="02040502050405020303" pitchFamily="18" charset="0"/>
              </a:rPr>
              <a:t> </a:t>
            </a:r>
            <a:r>
              <a:rPr lang="es-EC" sz="3200" b="1" dirty="0" err="1">
                <a:latin typeface="Georgia" panose="02040502050405020303" pitchFamily="18" charset="0"/>
              </a:rPr>
              <a:t>Processes</a:t>
            </a:r>
            <a:endParaRPr lang="es-EC" sz="3200" b="1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FDC931B9-A386-4834-AA25-186BB4E9814D}"/>
              </a:ext>
            </a:extLst>
          </p:cNvPr>
          <p:cNvSpPr/>
          <p:nvPr/>
        </p:nvSpPr>
        <p:spPr>
          <a:xfrm>
            <a:off x="6084868" y="9423595"/>
            <a:ext cx="2302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err="1">
                <a:latin typeface="Georgia" panose="02040502050405020303" pitchFamily="18" charset="0"/>
              </a:rPr>
              <a:t>Outcomes</a:t>
            </a:r>
            <a:endParaRPr lang="es-EC" sz="3200" b="1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6D8B1E4-9759-443E-88FC-70483D4E45D8}"/>
              </a:ext>
            </a:extLst>
          </p:cNvPr>
          <p:cNvSpPr txBox="1"/>
          <p:nvPr/>
        </p:nvSpPr>
        <p:spPr>
          <a:xfrm rot="5400000">
            <a:off x="1922910" y="2154822"/>
            <a:ext cx="1046440" cy="44324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s-EC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Leadership</a:t>
            </a:r>
            <a:r>
              <a:rPr lang="es-EC" sz="2800" dirty="0">
                <a:solidFill>
                  <a:schemeClr val="bg1"/>
                </a:solidFill>
                <a:latin typeface="Georgia" panose="02040502050405020303" pitchFamily="18" charset="0"/>
              </a:rPr>
              <a:t> and Management Style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0EECEED3-9C18-42D9-BB71-2DD08B6094F5}"/>
              </a:ext>
            </a:extLst>
          </p:cNvPr>
          <p:cNvSpPr txBox="1"/>
          <p:nvPr/>
        </p:nvSpPr>
        <p:spPr>
          <a:xfrm rot="5400000">
            <a:off x="2134342" y="3221597"/>
            <a:ext cx="615553" cy="44324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dirty="0">
                <a:solidFill>
                  <a:schemeClr val="bg1"/>
                </a:solidFill>
                <a:latin typeface="Georgia" panose="02040502050405020303" pitchFamily="18" charset="0"/>
              </a:rPr>
              <a:t>2. </a:t>
            </a:r>
            <a:r>
              <a:rPr lang="es-EC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Policy</a:t>
            </a:r>
            <a:r>
              <a:rPr lang="es-EC" sz="2800" dirty="0">
                <a:solidFill>
                  <a:schemeClr val="bg1"/>
                </a:solidFill>
                <a:latin typeface="Georgia" panose="02040502050405020303" pitchFamily="18" charset="0"/>
              </a:rPr>
              <a:t> and </a:t>
            </a:r>
            <a:r>
              <a:rPr lang="es-EC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Strategy</a:t>
            </a:r>
            <a:endParaRPr lang="es-EC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41B86D7-C6B0-4548-A28F-58B1EDA65844}"/>
              </a:ext>
            </a:extLst>
          </p:cNvPr>
          <p:cNvSpPr txBox="1"/>
          <p:nvPr/>
        </p:nvSpPr>
        <p:spPr>
          <a:xfrm rot="5400000">
            <a:off x="2129287" y="4058581"/>
            <a:ext cx="615553" cy="44324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dirty="0">
                <a:solidFill>
                  <a:schemeClr val="bg1"/>
                </a:solidFill>
                <a:latin typeface="Georgia" panose="02040502050405020303" pitchFamily="18" charset="0"/>
              </a:rPr>
              <a:t>3. People </a:t>
            </a:r>
            <a:r>
              <a:rPr lang="es-EC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Development</a:t>
            </a:r>
            <a:endParaRPr lang="es-EC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0279DC66-A543-42A7-A04F-21A3A697EC70}"/>
              </a:ext>
            </a:extLst>
          </p:cNvPr>
          <p:cNvSpPr txBox="1"/>
          <p:nvPr/>
        </p:nvSpPr>
        <p:spPr>
          <a:xfrm rot="5400000">
            <a:off x="1901812" y="5028868"/>
            <a:ext cx="1046440" cy="44324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4.  Resources and Partnerships</a:t>
            </a:r>
            <a:endParaRPr lang="es-EC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51B5C58C-4AE7-4A4A-BB39-8C701D2107A5}"/>
              </a:ext>
            </a:extLst>
          </p:cNvPr>
          <p:cNvSpPr txBox="1"/>
          <p:nvPr/>
        </p:nvSpPr>
        <p:spPr>
          <a:xfrm rot="5400000">
            <a:off x="1947589" y="6249382"/>
            <a:ext cx="1046440" cy="44324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Georgia" panose="02040502050405020303" pitchFamily="18" charset="0"/>
              </a:rPr>
              <a:t>5. 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Target Audience /and Educational Processes</a:t>
            </a:r>
            <a:endParaRPr lang="es-EC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CD215781-29F8-4C4F-AC31-0617BF3788BB}"/>
              </a:ext>
            </a:extLst>
          </p:cNvPr>
          <p:cNvSpPr txBox="1"/>
          <p:nvPr/>
        </p:nvSpPr>
        <p:spPr>
          <a:xfrm rot="5400000">
            <a:off x="6501332" y="2400581"/>
            <a:ext cx="1477328" cy="44324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6. Outcomes /of Target Audiences and Educational Processes</a:t>
            </a:r>
            <a:endParaRPr lang="es-EC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3D6C75A-D419-44BA-9F0F-3DFBC2F2E1A9}"/>
              </a:ext>
            </a:extLst>
          </p:cNvPr>
          <p:cNvSpPr txBox="1"/>
          <p:nvPr/>
        </p:nvSpPr>
        <p:spPr>
          <a:xfrm rot="5400000">
            <a:off x="6730789" y="3938414"/>
            <a:ext cx="1046440" cy="44324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dirty="0">
                <a:solidFill>
                  <a:schemeClr val="bg1"/>
                </a:solidFill>
                <a:latin typeface="Georgia" panose="02040502050405020303" pitchFamily="18" charset="0"/>
              </a:rPr>
              <a:t>7. People </a:t>
            </a:r>
            <a:r>
              <a:rPr lang="es-EC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Development</a:t>
            </a:r>
            <a:r>
              <a:rPr lang="es-EC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s-EC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Outcomes</a:t>
            </a:r>
            <a:endParaRPr lang="es-EC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6E5921B-614C-4767-B97F-A46DED851016}"/>
              </a:ext>
            </a:extLst>
          </p:cNvPr>
          <p:cNvSpPr txBox="1"/>
          <p:nvPr/>
        </p:nvSpPr>
        <p:spPr>
          <a:xfrm rot="5400000">
            <a:off x="6928209" y="4971083"/>
            <a:ext cx="615553" cy="44324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dirty="0">
                <a:solidFill>
                  <a:schemeClr val="bg1"/>
                </a:solidFill>
                <a:latin typeface="Georgia" panose="02040502050405020303" pitchFamily="18" charset="0"/>
              </a:rPr>
              <a:t>8. </a:t>
            </a:r>
            <a:r>
              <a:rPr lang="es-EC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Society</a:t>
            </a:r>
            <a:r>
              <a:rPr lang="es-EC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s-EC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Outcomes</a:t>
            </a:r>
            <a:r>
              <a:rPr lang="es-EC" sz="2800" dirty="0">
                <a:solidFill>
                  <a:schemeClr val="bg1"/>
                </a:solidFill>
                <a:latin typeface="Georgia" panose="02040502050405020303" pitchFamily="18" charset="0"/>
              </a:rPr>
              <a:t>  and,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44E2401A-0043-4D5C-9BCD-3BC6412F3541}"/>
              </a:ext>
            </a:extLst>
          </p:cNvPr>
          <p:cNvSpPr txBox="1"/>
          <p:nvPr/>
        </p:nvSpPr>
        <p:spPr>
          <a:xfrm rot="5400000">
            <a:off x="6940219" y="5841293"/>
            <a:ext cx="615553" cy="44324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dirty="0">
                <a:solidFill>
                  <a:schemeClr val="bg1"/>
                </a:solidFill>
                <a:latin typeface="Georgia" panose="02040502050405020303" pitchFamily="18" charset="0"/>
              </a:rPr>
              <a:t>9. Global </a:t>
            </a:r>
            <a:r>
              <a:rPr lang="es-EC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Results</a:t>
            </a:r>
            <a:r>
              <a:rPr lang="es-EC" sz="2800" dirty="0">
                <a:solidFill>
                  <a:schemeClr val="bg1"/>
                </a:solidFill>
                <a:latin typeface="Georgia" panose="02040502050405020303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7337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3">
            <a:extLst>
              <a:ext uri="{FF2B5EF4-FFF2-40B4-BE49-F238E27FC236}">
                <a16:creationId xmlns:a16="http://schemas.microsoft.com/office/drawing/2014/main" id="{E218862C-F4CA-4ED9-97E6-D1A85BE1785E}"/>
              </a:ext>
            </a:extLst>
          </p:cNvPr>
          <p:cNvSpPr/>
          <p:nvPr/>
        </p:nvSpPr>
        <p:spPr>
          <a:xfrm>
            <a:off x="727101" y="2705100"/>
            <a:ext cx="4201607" cy="5769028"/>
          </a:xfrm>
          <a:custGeom>
            <a:avLst/>
            <a:gdLst/>
            <a:ahLst/>
            <a:cxnLst/>
            <a:rect l="l" t="t" r="r" b="b"/>
            <a:pathLst>
              <a:path w="4201607" h="5769028">
                <a:moveTo>
                  <a:pt x="0" y="0"/>
                </a:moveTo>
                <a:lnTo>
                  <a:pt x="4201607" y="0"/>
                </a:lnTo>
                <a:lnTo>
                  <a:pt x="4201607" y="5769028"/>
                </a:lnTo>
                <a:lnTo>
                  <a:pt x="0" y="5769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42" r="-3171" b="-2842"/>
            </a:stretch>
          </a:blipFill>
        </p:spPr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6E572A-4154-46B1-A8E5-A75EB0B08FFD}"/>
              </a:ext>
            </a:extLst>
          </p:cNvPr>
          <p:cNvSpPr txBox="1">
            <a:spLocks/>
          </p:cNvSpPr>
          <p:nvPr/>
        </p:nvSpPr>
        <p:spPr bwMode="auto">
          <a:xfrm>
            <a:off x="598894" y="380011"/>
            <a:ext cx="7046139" cy="10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es-EC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Scorecard</a:t>
            </a:r>
            <a:r>
              <a:rPr lang="es-EC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(SCCQAP) OLC/CALED</a:t>
            </a:r>
          </a:p>
          <a:p>
            <a:pPr lvl="1" algn="just" eaLnBrk="1" hangingPunct="1">
              <a:spcBef>
                <a:spcPct val="0"/>
              </a:spcBef>
              <a:buClr>
                <a:srgbClr val="FFC000"/>
              </a:buClr>
              <a:buFont typeface="Tahoma" panose="020B0604030504040204" pitchFamily="34" charset="0"/>
              <a:buNone/>
              <a:defRPr/>
            </a:pPr>
            <a:endParaRPr lang="es-EC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ll MT" panose="02020503060305020303" pitchFamily="18" charset="0"/>
            </a:endParaRPr>
          </a:p>
          <a:p>
            <a:pPr algn="just">
              <a:buFontTx/>
              <a:buNone/>
              <a:defRPr/>
            </a:pPr>
            <a:endParaRPr lang="es-ES" sz="135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Tx/>
              <a:buNone/>
              <a:defRPr/>
            </a:pPr>
            <a:endParaRPr lang="es-ES" altLang="es-EC" sz="135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CA382B2-246F-4CF0-88DB-AE5EB5F5C6C4}"/>
              </a:ext>
            </a:extLst>
          </p:cNvPr>
          <p:cNvSpPr/>
          <p:nvPr/>
        </p:nvSpPr>
        <p:spPr>
          <a:xfrm rot="21311423">
            <a:off x="5477199" y="3354107"/>
            <a:ext cx="4953000" cy="26688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DD8B422-DCF1-47C2-94C3-2A064F3A7911}"/>
              </a:ext>
            </a:extLst>
          </p:cNvPr>
          <p:cNvSpPr/>
          <p:nvPr/>
        </p:nvSpPr>
        <p:spPr>
          <a:xfrm rot="21311423">
            <a:off x="5615271" y="4903172"/>
            <a:ext cx="4953000" cy="26688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40E5BB7C-63F4-4D96-A3EC-7D5279A1E0EE}"/>
              </a:ext>
            </a:extLst>
          </p:cNvPr>
          <p:cNvSpPr/>
          <p:nvPr/>
        </p:nvSpPr>
        <p:spPr>
          <a:xfrm rot="21311423">
            <a:off x="5641081" y="3781766"/>
            <a:ext cx="4185520" cy="1693393"/>
          </a:xfrm>
          <a:prstGeom prst="rect">
            <a:avLst/>
          </a:prstGeom>
          <a:solidFill>
            <a:srgbClr val="FFBD59"/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A62A480F-A3C8-415B-8381-F6CE4FC6BDFD}"/>
              </a:ext>
            </a:extLst>
          </p:cNvPr>
          <p:cNvSpPr/>
          <p:nvPr/>
        </p:nvSpPr>
        <p:spPr>
          <a:xfrm rot="21311423">
            <a:off x="6095642" y="5325599"/>
            <a:ext cx="4185520" cy="1693393"/>
          </a:xfrm>
          <a:prstGeom prst="rect">
            <a:avLst/>
          </a:prstGeom>
          <a:solidFill>
            <a:srgbClr val="FFBD59"/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CB4C126-1F3B-402A-9A8F-D66A36517639}"/>
              </a:ext>
            </a:extLst>
          </p:cNvPr>
          <p:cNvSpPr/>
          <p:nvPr/>
        </p:nvSpPr>
        <p:spPr>
          <a:xfrm>
            <a:off x="11201400" y="1441350"/>
            <a:ext cx="6451611" cy="919084"/>
          </a:xfrm>
          <a:custGeom>
            <a:avLst/>
            <a:gdLst>
              <a:gd name="connsiteX0" fmla="*/ 0 w 2165504"/>
              <a:gd name="connsiteY0" fmla="*/ 160266 h 961578"/>
              <a:gd name="connsiteX1" fmla="*/ 160266 w 2165504"/>
              <a:gd name="connsiteY1" fmla="*/ 0 h 961578"/>
              <a:gd name="connsiteX2" fmla="*/ 2005238 w 2165504"/>
              <a:gd name="connsiteY2" fmla="*/ 0 h 961578"/>
              <a:gd name="connsiteX3" fmla="*/ 2165504 w 2165504"/>
              <a:gd name="connsiteY3" fmla="*/ 160266 h 961578"/>
              <a:gd name="connsiteX4" fmla="*/ 2165504 w 2165504"/>
              <a:gd name="connsiteY4" fmla="*/ 801312 h 961578"/>
              <a:gd name="connsiteX5" fmla="*/ 2005238 w 2165504"/>
              <a:gd name="connsiteY5" fmla="*/ 961578 h 961578"/>
              <a:gd name="connsiteX6" fmla="*/ 160266 w 2165504"/>
              <a:gd name="connsiteY6" fmla="*/ 961578 h 961578"/>
              <a:gd name="connsiteX7" fmla="*/ 0 w 2165504"/>
              <a:gd name="connsiteY7" fmla="*/ 801312 h 961578"/>
              <a:gd name="connsiteX8" fmla="*/ 0 w 2165504"/>
              <a:gd name="connsiteY8" fmla="*/ 160266 h 9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5504" h="961578">
                <a:moveTo>
                  <a:pt x="0" y="160266"/>
                </a:moveTo>
                <a:cubicBezTo>
                  <a:pt x="0" y="71754"/>
                  <a:pt x="71754" y="0"/>
                  <a:pt x="160266" y="0"/>
                </a:cubicBezTo>
                <a:lnTo>
                  <a:pt x="2005238" y="0"/>
                </a:lnTo>
                <a:cubicBezTo>
                  <a:pt x="2093750" y="0"/>
                  <a:pt x="2165504" y="71754"/>
                  <a:pt x="2165504" y="160266"/>
                </a:cubicBezTo>
                <a:lnTo>
                  <a:pt x="2165504" y="801312"/>
                </a:lnTo>
                <a:cubicBezTo>
                  <a:pt x="2165504" y="889824"/>
                  <a:pt x="2093750" y="961578"/>
                  <a:pt x="2005238" y="961578"/>
                </a:cubicBezTo>
                <a:lnTo>
                  <a:pt x="160266" y="961578"/>
                </a:lnTo>
                <a:cubicBezTo>
                  <a:pt x="71754" y="961578"/>
                  <a:pt x="0" y="889824"/>
                  <a:pt x="0" y="801312"/>
                </a:cubicBezTo>
                <a:lnTo>
                  <a:pt x="0" y="16026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>
              <a:rot lat="1200000" lon="600000" rev="0"/>
            </a:camera>
            <a:lightRig rig="threePt" dir="t">
              <a:rot lat="0" lon="0" rev="2400000"/>
            </a:lightRig>
          </a:scene3d>
          <a:sp3d z="25400">
            <a:bevelT w="184150" h="508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140" tIns="123140" rIns="123140" bIns="123140" numCol="1" spcCol="1270" anchor="ctr" anchorCtr="0">
            <a:noAutofit/>
          </a:bodyPr>
          <a:lstStyle/>
          <a:p>
            <a:pPr marL="342900" indent="-342900">
              <a:buAutoNum type="arabicPeriod"/>
            </a:pPr>
            <a:r>
              <a:rPr lang="es-EC" sz="3200" b="1" dirty="0">
                <a:solidFill>
                  <a:srgbClr val="002060"/>
                </a:solidFill>
              </a:rPr>
              <a:t>INSTITUTIONAL SUPPORT</a:t>
            </a:r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DDED0D17-0482-4714-88F2-A4C97F72CEEB}"/>
              </a:ext>
            </a:extLst>
          </p:cNvPr>
          <p:cNvSpPr/>
          <p:nvPr/>
        </p:nvSpPr>
        <p:spPr>
          <a:xfrm>
            <a:off x="11319819" y="4221554"/>
            <a:ext cx="6357256" cy="919084"/>
          </a:xfrm>
          <a:custGeom>
            <a:avLst/>
            <a:gdLst>
              <a:gd name="connsiteX0" fmla="*/ 0 w 2165504"/>
              <a:gd name="connsiteY0" fmla="*/ 160266 h 961578"/>
              <a:gd name="connsiteX1" fmla="*/ 160266 w 2165504"/>
              <a:gd name="connsiteY1" fmla="*/ 0 h 961578"/>
              <a:gd name="connsiteX2" fmla="*/ 2005238 w 2165504"/>
              <a:gd name="connsiteY2" fmla="*/ 0 h 961578"/>
              <a:gd name="connsiteX3" fmla="*/ 2165504 w 2165504"/>
              <a:gd name="connsiteY3" fmla="*/ 160266 h 961578"/>
              <a:gd name="connsiteX4" fmla="*/ 2165504 w 2165504"/>
              <a:gd name="connsiteY4" fmla="*/ 801312 h 961578"/>
              <a:gd name="connsiteX5" fmla="*/ 2005238 w 2165504"/>
              <a:gd name="connsiteY5" fmla="*/ 961578 h 961578"/>
              <a:gd name="connsiteX6" fmla="*/ 160266 w 2165504"/>
              <a:gd name="connsiteY6" fmla="*/ 961578 h 961578"/>
              <a:gd name="connsiteX7" fmla="*/ 0 w 2165504"/>
              <a:gd name="connsiteY7" fmla="*/ 801312 h 961578"/>
              <a:gd name="connsiteX8" fmla="*/ 0 w 2165504"/>
              <a:gd name="connsiteY8" fmla="*/ 160266 h 9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5504" h="961578">
                <a:moveTo>
                  <a:pt x="0" y="160266"/>
                </a:moveTo>
                <a:cubicBezTo>
                  <a:pt x="0" y="71754"/>
                  <a:pt x="71754" y="0"/>
                  <a:pt x="160266" y="0"/>
                </a:cubicBezTo>
                <a:lnTo>
                  <a:pt x="2005238" y="0"/>
                </a:lnTo>
                <a:cubicBezTo>
                  <a:pt x="2093750" y="0"/>
                  <a:pt x="2165504" y="71754"/>
                  <a:pt x="2165504" y="160266"/>
                </a:cubicBezTo>
                <a:lnTo>
                  <a:pt x="2165504" y="801312"/>
                </a:lnTo>
                <a:cubicBezTo>
                  <a:pt x="2165504" y="889824"/>
                  <a:pt x="2093750" y="961578"/>
                  <a:pt x="2005238" y="961578"/>
                </a:cubicBezTo>
                <a:lnTo>
                  <a:pt x="160266" y="961578"/>
                </a:lnTo>
                <a:cubicBezTo>
                  <a:pt x="71754" y="961578"/>
                  <a:pt x="0" y="889824"/>
                  <a:pt x="0" y="801312"/>
                </a:cubicBezTo>
                <a:lnTo>
                  <a:pt x="0" y="160266"/>
                </a:lnTo>
                <a:close/>
              </a:path>
            </a:pathLst>
          </a:custGeom>
          <a:solidFill>
            <a:srgbClr val="49BC5E"/>
          </a:solidFill>
          <a:scene3d>
            <a:camera prst="orthographicFront">
              <a:rot lat="1200000" lon="600000" rev="0"/>
            </a:camera>
            <a:lightRig rig="threePt" dir="t">
              <a:rot lat="0" lon="0" rev="2400000"/>
            </a:lightRig>
          </a:scene3d>
          <a:sp3d z="25400">
            <a:bevelT w="184150" h="508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140" tIns="123140" rIns="123140" bIns="123140" numCol="1" spcCol="1270" anchor="ctr" anchorCtr="0">
            <a:noAutofit/>
          </a:bodyPr>
          <a:lstStyle/>
          <a:p>
            <a:r>
              <a:rPr lang="es-EC" sz="3200" dirty="0">
                <a:solidFill>
                  <a:srgbClr val="002060"/>
                </a:solidFill>
              </a:rPr>
              <a:t>4. STRUCTURE OF ONLINE COURSES</a:t>
            </a:r>
          </a:p>
        </p:txBody>
      </p:sp>
      <p:sp>
        <p:nvSpPr>
          <p:cNvPr id="56" name="TextBox 34">
            <a:extLst>
              <a:ext uri="{FF2B5EF4-FFF2-40B4-BE49-F238E27FC236}">
                <a16:creationId xmlns:a16="http://schemas.microsoft.com/office/drawing/2014/main" id="{9AEF2B54-94F9-44A9-8C33-B045023D61BC}"/>
              </a:ext>
            </a:extLst>
          </p:cNvPr>
          <p:cNvSpPr txBox="1"/>
          <p:nvPr/>
        </p:nvSpPr>
        <p:spPr>
          <a:xfrm rot="1069405">
            <a:off x="5997280" y="4063520"/>
            <a:ext cx="724853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500" dirty="0">
                <a:solidFill>
                  <a:srgbClr val="FAFAFA"/>
                </a:solidFill>
                <a:latin typeface="Open Sans Bold"/>
              </a:rPr>
              <a:t>9</a:t>
            </a:r>
          </a:p>
        </p:txBody>
      </p:sp>
      <p:sp>
        <p:nvSpPr>
          <p:cNvPr id="57" name="TextBox 34">
            <a:extLst>
              <a:ext uri="{FF2B5EF4-FFF2-40B4-BE49-F238E27FC236}">
                <a16:creationId xmlns:a16="http://schemas.microsoft.com/office/drawing/2014/main" id="{AAC97EEB-B86C-4D58-990C-9BFE5D2B9BF2}"/>
              </a:ext>
            </a:extLst>
          </p:cNvPr>
          <p:cNvSpPr txBox="1"/>
          <p:nvPr/>
        </p:nvSpPr>
        <p:spPr>
          <a:xfrm rot="722688">
            <a:off x="6627602" y="5588239"/>
            <a:ext cx="724853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500" dirty="0">
                <a:solidFill>
                  <a:srgbClr val="FAFAFA"/>
                </a:solidFill>
                <a:latin typeface="Open Sans Bold"/>
              </a:rPr>
              <a:t>91</a:t>
            </a:r>
          </a:p>
        </p:txBody>
      </p:sp>
      <p:sp>
        <p:nvSpPr>
          <p:cNvPr id="61" name="Flecha: a la derecha 60">
            <a:extLst>
              <a:ext uri="{FF2B5EF4-FFF2-40B4-BE49-F238E27FC236}">
                <a16:creationId xmlns:a16="http://schemas.microsoft.com/office/drawing/2014/main" id="{A6CBB1E2-3CE1-44FE-8210-564379A6E103}"/>
              </a:ext>
            </a:extLst>
          </p:cNvPr>
          <p:cNvSpPr/>
          <p:nvPr/>
        </p:nvSpPr>
        <p:spPr>
          <a:xfrm rot="20950070">
            <a:off x="8707634" y="3467066"/>
            <a:ext cx="1851218" cy="60959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7B1C79A-85A1-46C4-A374-EAB6FA47AEBB}"/>
              </a:ext>
            </a:extLst>
          </p:cNvPr>
          <p:cNvSpPr/>
          <p:nvPr/>
        </p:nvSpPr>
        <p:spPr>
          <a:xfrm rot="206141">
            <a:off x="6454676" y="4307941"/>
            <a:ext cx="219643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/>
              <a:t>Categories</a:t>
            </a:r>
            <a:endParaRPr lang="es-419" sz="3600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06D9E83-1207-43DF-B833-8283D4C7A83B}"/>
              </a:ext>
            </a:extLst>
          </p:cNvPr>
          <p:cNvSpPr/>
          <p:nvPr/>
        </p:nvSpPr>
        <p:spPr>
          <a:xfrm rot="206141">
            <a:off x="7377670" y="5595270"/>
            <a:ext cx="1657313" cy="850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6900"/>
              </a:lnSpc>
            </a:pPr>
            <a:r>
              <a:rPr lang="en-US" sz="2800" b="1" dirty="0"/>
              <a:t>Indicators</a:t>
            </a: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64A38E99-014B-418A-B5B4-6395EEB7449C}"/>
              </a:ext>
            </a:extLst>
          </p:cNvPr>
          <p:cNvSpPr/>
          <p:nvPr/>
        </p:nvSpPr>
        <p:spPr>
          <a:xfrm>
            <a:off x="11319818" y="3291782"/>
            <a:ext cx="6365278" cy="919084"/>
          </a:xfrm>
          <a:custGeom>
            <a:avLst/>
            <a:gdLst>
              <a:gd name="connsiteX0" fmla="*/ 0 w 2165504"/>
              <a:gd name="connsiteY0" fmla="*/ 160266 h 961578"/>
              <a:gd name="connsiteX1" fmla="*/ 160266 w 2165504"/>
              <a:gd name="connsiteY1" fmla="*/ 0 h 961578"/>
              <a:gd name="connsiteX2" fmla="*/ 2005238 w 2165504"/>
              <a:gd name="connsiteY2" fmla="*/ 0 h 961578"/>
              <a:gd name="connsiteX3" fmla="*/ 2165504 w 2165504"/>
              <a:gd name="connsiteY3" fmla="*/ 160266 h 961578"/>
              <a:gd name="connsiteX4" fmla="*/ 2165504 w 2165504"/>
              <a:gd name="connsiteY4" fmla="*/ 801312 h 961578"/>
              <a:gd name="connsiteX5" fmla="*/ 2005238 w 2165504"/>
              <a:gd name="connsiteY5" fmla="*/ 961578 h 961578"/>
              <a:gd name="connsiteX6" fmla="*/ 160266 w 2165504"/>
              <a:gd name="connsiteY6" fmla="*/ 961578 h 961578"/>
              <a:gd name="connsiteX7" fmla="*/ 0 w 2165504"/>
              <a:gd name="connsiteY7" fmla="*/ 801312 h 961578"/>
              <a:gd name="connsiteX8" fmla="*/ 0 w 2165504"/>
              <a:gd name="connsiteY8" fmla="*/ 160266 h 9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5504" h="961578">
                <a:moveTo>
                  <a:pt x="0" y="160266"/>
                </a:moveTo>
                <a:cubicBezTo>
                  <a:pt x="0" y="71754"/>
                  <a:pt x="71754" y="0"/>
                  <a:pt x="160266" y="0"/>
                </a:cubicBezTo>
                <a:lnTo>
                  <a:pt x="2005238" y="0"/>
                </a:lnTo>
                <a:cubicBezTo>
                  <a:pt x="2093750" y="0"/>
                  <a:pt x="2165504" y="71754"/>
                  <a:pt x="2165504" y="160266"/>
                </a:cubicBezTo>
                <a:lnTo>
                  <a:pt x="2165504" y="801312"/>
                </a:lnTo>
                <a:cubicBezTo>
                  <a:pt x="2165504" y="889824"/>
                  <a:pt x="2093750" y="961578"/>
                  <a:pt x="2005238" y="961578"/>
                </a:cubicBezTo>
                <a:lnTo>
                  <a:pt x="160266" y="961578"/>
                </a:lnTo>
                <a:cubicBezTo>
                  <a:pt x="71754" y="961578"/>
                  <a:pt x="0" y="889824"/>
                  <a:pt x="0" y="801312"/>
                </a:cubicBezTo>
                <a:lnTo>
                  <a:pt x="0" y="16026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>
              <a:rot lat="1200000" lon="600000" rev="0"/>
            </a:camera>
            <a:lightRig rig="threePt" dir="t">
              <a:rot lat="0" lon="0" rev="2400000"/>
            </a:lightRig>
          </a:scene3d>
          <a:sp3d z="25400">
            <a:bevelT w="184150" h="508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140" tIns="123140" rIns="123140" bIns="123140" numCol="1" spcCol="1270" anchor="ctr" anchorCtr="0">
            <a:noAutofit/>
          </a:bodyPr>
          <a:lstStyle/>
          <a:p>
            <a:r>
              <a:rPr lang="es-EC" sz="2800" dirty="0">
                <a:solidFill>
                  <a:srgbClr val="002060"/>
                </a:solidFill>
              </a:rPr>
              <a:t>3. DEVELOPMENT AND INSTRUCTIONAL DESIGN OF ONLINE COURSES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B7C54DAB-C646-4D3A-8AC7-ACD283B6C980}"/>
              </a:ext>
            </a:extLst>
          </p:cNvPr>
          <p:cNvSpPr/>
          <p:nvPr/>
        </p:nvSpPr>
        <p:spPr>
          <a:xfrm>
            <a:off x="11253539" y="2383386"/>
            <a:ext cx="6451610" cy="919084"/>
          </a:xfrm>
          <a:custGeom>
            <a:avLst/>
            <a:gdLst>
              <a:gd name="connsiteX0" fmla="*/ 0 w 2165504"/>
              <a:gd name="connsiteY0" fmla="*/ 160266 h 961578"/>
              <a:gd name="connsiteX1" fmla="*/ 160266 w 2165504"/>
              <a:gd name="connsiteY1" fmla="*/ 0 h 961578"/>
              <a:gd name="connsiteX2" fmla="*/ 2005238 w 2165504"/>
              <a:gd name="connsiteY2" fmla="*/ 0 h 961578"/>
              <a:gd name="connsiteX3" fmla="*/ 2165504 w 2165504"/>
              <a:gd name="connsiteY3" fmla="*/ 160266 h 961578"/>
              <a:gd name="connsiteX4" fmla="*/ 2165504 w 2165504"/>
              <a:gd name="connsiteY4" fmla="*/ 801312 h 961578"/>
              <a:gd name="connsiteX5" fmla="*/ 2005238 w 2165504"/>
              <a:gd name="connsiteY5" fmla="*/ 961578 h 961578"/>
              <a:gd name="connsiteX6" fmla="*/ 160266 w 2165504"/>
              <a:gd name="connsiteY6" fmla="*/ 961578 h 961578"/>
              <a:gd name="connsiteX7" fmla="*/ 0 w 2165504"/>
              <a:gd name="connsiteY7" fmla="*/ 801312 h 961578"/>
              <a:gd name="connsiteX8" fmla="*/ 0 w 2165504"/>
              <a:gd name="connsiteY8" fmla="*/ 160266 h 9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5504" h="961578">
                <a:moveTo>
                  <a:pt x="0" y="160266"/>
                </a:moveTo>
                <a:cubicBezTo>
                  <a:pt x="0" y="71754"/>
                  <a:pt x="71754" y="0"/>
                  <a:pt x="160266" y="0"/>
                </a:cubicBezTo>
                <a:lnTo>
                  <a:pt x="2005238" y="0"/>
                </a:lnTo>
                <a:cubicBezTo>
                  <a:pt x="2093750" y="0"/>
                  <a:pt x="2165504" y="71754"/>
                  <a:pt x="2165504" y="160266"/>
                </a:cubicBezTo>
                <a:lnTo>
                  <a:pt x="2165504" y="801312"/>
                </a:lnTo>
                <a:cubicBezTo>
                  <a:pt x="2165504" y="889824"/>
                  <a:pt x="2093750" y="961578"/>
                  <a:pt x="2005238" y="961578"/>
                </a:cubicBezTo>
                <a:lnTo>
                  <a:pt x="160266" y="961578"/>
                </a:lnTo>
                <a:cubicBezTo>
                  <a:pt x="71754" y="961578"/>
                  <a:pt x="0" y="889824"/>
                  <a:pt x="0" y="801312"/>
                </a:cubicBezTo>
                <a:lnTo>
                  <a:pt x="0" y="160266"/>
                </a:lnTo>
                <a:close/>
              </a:path>
            </a:pathLst>
          </a:custGeom>
          <a:solidFill>
            <a:srgbClr val="49BC5E"/>
          </a:solidFill>
          <a:scene3d>
            <a:camera prst="orthographicFront">
              <a:rot lat="1200000" lon="600000" rev="0"/>
            </a:camera>
            <a:lightRig rig="threePt" dir="t">
              <a:rot lat="0" lon="0" rev="2400000"/>
            </a:lightRig>
          </a:scene3d>
          <a:sp3d z="25400">
            <a:bevelT w="184150" h="508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140" tIns="123140" rIns="123140" bIns="123140" numCol="1" spcCol="1270" anchor="ctr" anchorCtr="0">
            <a:noAutofit/>
          </a:bodyPr>
          <a:lstStyle/>
          <a:p>
            <a:r>
              <a:rPr lang="es-EC" sz="3200" dirty="0">
                <a:solidFill>
                  <a:srgbClr val="002060"/>
                </a:solidFill>
              </a:rPr>
              <a:t>2. TECHNOLOGICAL SUPPORT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73BD6DC0-9E72-47C2-B4B3-7E39021A368F}"/>
              </a:ext>
            </a:extLst>
          </p:cNvPr>
          <p:cNvSpPr/>
          <p:nvPr/>
        </p:nvSpPr>
        <p:spPr>
          <a:xfrm>
            <a:off x="11319818" y="5140638"/>
            <a:ext cx="6318249" cy="919084"/>
          </a:xfrm>
          <a:custGeom>
            <a:avLst/>
            <a:gdLst>
              <a:gd name="connsiteX0" fmla="*/ 0 w 2165504"/>
              <a:gd name="connsiteY0" fmla="*/ 160266 h 961578"/>
              <a:gd name="connsiteX1" fmla="*/ 160266 w 2165504"/>
              <a:gd name="connsiteY1" fmla="*/ 0 h 961578"/>
              <a:gd name="connsiteX2" fmla="*/ 2005238 w 2165504"/>
              <a:gd name="connsiteY2" fmla="*/ 0 h 961578"/>
              <a:gd name="connsiteX3" fmla="*/ 2165504 w 2165504"/>
              <a:gd name="connsiteY3" fmla="*/ 160266 h 961578"/>
              <a:gd name="connsiteX4" fmla="*/ 2165504 w 2165504"/>
              <a:gd name="connsiteY4" fmla="*/ 801312 h 961578"/>
              <a:gd name="connsiteX5" fmla="*/ 2005238 w 2165504"/>
              <a:gd name="connsiteY5" fmla="*/ 961578 h 961578"/>
              <a:gd name="connsiteX6" fmla="*/ 160266 w 2165504"/>
              <a:gd name="connsiteY6" fmla="*/ 961578 h 961578"/>
              <a:gd name="connsiteX7" fmla="*/ 0 w 2165504"/>
              <a:gd name="connsiteY7" fmla="*/ 801312 h 961578"/>
              <a:gd name="connsiteX8" fmla="*/ 0 w 2165504"/>
              <a:gd name="connsiteY8" fmla="*/ 160266 h 9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5504" h="961578">
                <a:moveTo>
                  <a:pt x="0" y="160266"/>
                </a:moveTo>
                <a:cubicBezTo>
                  <a:pt x="0" y="71754"/>
                  <a:pt x="71754" y="0"/>
                  <a:pt x="160266" y="0"/>
                </a:cubicBezTo>
                <a:lnTo>
                  <a:pt x="2005238" y="0"/>
                </a:lnTo>
                <a:cubicBezTo>
                  <a:pt x="2093750" y="0"/>
                  <a:pt x="2165504" y="71754"/>
                  <a:pt x="2165504" y="160266"/>
                </a:cubicBezTo>
                <a:lnTo>
                  <a:pt x="2165504" y="801312"/>
                </a:lnTo>
                <a:cubicBezTo>
                  <a:pt x="2165504" y="889824"/>
                  <a:pt x="2093750" y="961578"/>
                  <a:pt x="2005238" y="961578"/>
                </a:cubicBezTo>
                <a:lnTo>
                  <a:pt x="160266" y="961578"/>
                </a:lnTo>
                <a:cubicBezTo>
                  <a:pt x="71754" y="961578"/>
                  <a:pt x="0" y="889824"/>
                  <a:pt x="0" y="801312"/>
                </a:cubicBezTo>
                <a:lnTo>
                  <a:pt x="0" y="16026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>
              <a:rot lat="1200000" lon="600000" rev="0"/>
            </a:camera>
            <a:lightRig rig="threePt" dir="t">
              <a:rot lat="0" lon="0" rev="2400000"/>
            </a:lightRig>
          </a:scene3d>
          <a:sp3d z="25400">
            <a:bevelT w="184150" h="508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140" tIns="123140" rIns="123140" bIns="123140" numCol="1" spcCol="1270" anchor="ctr" anchorCtr="0">
            <a:noAutofit/>
          </a:bodyPr>
          <a:lstStyle/>
          <a:p>
            <a:r>
              <a:rPr lang="es-EC" sz="3200" dirty="0">
                <a:solidFill>
                  <a:srgbClr val="002060"/>
                </a:solidFill>
              </a:rPr>
              <a:t>5. TEACHING AND LEARNING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BF35B2F8-D477-4C06-BAF9-ABF52DF4E4EC}"/>
              </a:ext>
            </a:extLst>
          </p:cNvPr>
          <p:cNvSpPr/>
          <p:nvPr/>
        </p:nvSpPr>
        <p:spPr>
          <a:xfrm>
            <a:off x="11319817" y="5988330"/>
            <a:ext cx="6279243" cy="919084"/>
          </a:xfrm>
          <a:custGeom>
            <a:avLst/>
            <a:gdLst>
              <a:gd name="connsiteX0" fmla="*/ 0 w 2165504"/>
              <a:gd name="connsiteY0" fmla="*/ 160266 h 961578"/>
              <a:gd name="connsiteX1" fmla="*/ 160266 w 2165504"/>
              <a:gd name="connsiteY1" fmla="*/ 0 h 961578"/>
              <a:gd name="connsiteX2" fmla="*/ 2005238 w 2165504"/>
              <a:gd name="connsiteY2" fmla="*/ 0 h 961578"/>
              <a:gd name="connsiteX3" fmla="*/ 2165504 w 2165504"/>
              <a:gd name="connsiteY3" fmla="*/ 160266 h 961578"/>
              <a:gd name="connsiteX4" fmla="*/ 2165504 w 2165504"/>
              <a:gd name="connsiteY4" fmla="*/ 801312 h 961578"/>
              <a:gd name="connsiteX5" fmla="*/ 2005238 w 2165504"/>
              <a:gd name="connsiteY5" fmla="*/ 961578 h 961578"/>
              <a:gd name="connsiteX6" fmla="*/ 160266 w 2165504"/>
              <a:gd name="connsiteY6" fmla="*/ 961578 h 961578"/>
              <a:gd name="connsiteX7" fmla="*/ 0 w 2165504"/>
              <a:gd name="connsiteY7" fmla="*/ 801312 h 961578"/>
              <a:gd name="connsiteX8" fmla="*/ 0 w 2165504"/>
              <a:gd name="connsiteY8" fmla="*/ 160266 h 9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5504" h="961578">
                <a:moveTo>
                  <a:pt x="0" y="160266"/>
                </a:moveTo>
                <a:cubicBezTo>
                  <a:pt x="0" y="71754"/>
                  <a:pt x="71754" y="0"/>
                  <a:pt x="160266" y="0"/>
                </a:cubicBezTo>
                <a:lnTo>
                  <a:pt x="2005238" y="0"/>
                </a:lnTo>
                <a:cubicBezTo>
                  <a:pt x="2093750" y="0"/>
                  <a:pt x="2165504" y="71754"/>
                  <a:pt x="2165504" y="160266"/>
                </a:cubicBezTo>
                <a:lnTo>
                  <a:pt x="2165504" y="801312"/>
                </a:lnTo>
                <a:cubicBezTo>
                  <a:pt x="2165504" y="889824"/>
                  <a:pt x="2093750" y="961578"/>
                  <a:pt x="2005238" y="961578"/>
                </a:cubicBezTo>
                <a:lnTo>
                  <a:pt x="160266" y="961578"/>
                </a:lnTo>
                <a:cubicBezTo>
                  <a:pt x="71754" y="961578"/>
                  <a:pt x="0" y="889824"/>
                  <a:pt x="0" y="801312"/>
                </a:cubicBezTo>
                <a:lnTo>
                  <a:pt x="0" y="160266"/>
                </a:lnTo>
                <a:close/>
              </a:path>
            </a:pathLst>
          </a:custGeom>
          <a:solidFill>
            <a:srgbClr val="49BC5E"/>
          </a:solidFill>
          <a:scene3d>
            <a:camera prst="orthographicFront">
              <a:rot lat="1200000" lon="600000" rev="0"/>
            </a:camera>
            <a:lightRig rig="threePt" dir="t">
              <a:rot lat="0" lon="0" rev="2400000"/>
            </a:lightRig>
          </a:scene3d>
          <a:sp3d z="25400">
            <a:bevelT w="184150" h="508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140" tIns="123140" rIns="123140" bIns="123140" numCol="1" spcCol="1270" anchor="ctr" anchorCtr="0">
            <a:noAutofit/>
          </a:bodyPr>
          <a:lstStyle/>
          <a:p>
            <a:endParaRPr lang="es-EC" sz="3000" dirty="0">
              <a:solidFill>
                <a:srgbClr val="002060"/>
              </a:solidFill>
            </a:endParaRPr>
          </a:p>
          <a:p>
            <a:r>
              <a:rPr lang="es-EC" sz="2900" dirty="0">
                <a:solidFill>
                  <a:srgbClr val="002060"/>
                </a:solidFill>
              </a:rPr>
              <a:t>6. SOCIAL AND STUDENT PARTICIPATION</a:t>
            </a:r>
          </a:p>
          <a:p>
            <a:endParaRPr lang="es-EC" sz="2400" dirty="0">
              <a:solidFill>
                <a:srgbClr val="002060"/>
              </a:solidFill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91D11779-46FF-4C9C-A1A9-84BF1D911866}"/>
              </a:ext>
            </a:extLst>
          </p:cNvPr>
          <p:cNvSpPr/>
          <p:nvPr/>
        </p:nvSpPr>
        <p:spPr>
          <a:xfrm>
            <a:off x="11319817" y="6998759"/>
            <a:ext cx="6279243" cy="919084"/>
          </a:xfrm>
          <a:custGeom>
            <a:avLst/>
            <a:gdLst>
              <a:gd name="connsiteX0" fmla="*/ 0 w 2165504"/>
              <a:gd name="connsiteY0" fmla="*/ 160266 h 961578"/>
              <a:gd name="connsiteX1" fmla="*/ 160266 w 2165504"/>
              <a:gd name="connsiteY1" fmla="*/ 0 h 961578"/>
              <a:gd name="connsiteX2" fmla="*/ 2005238 w 2165504"/>
              <a:gd name="connsiteY2" fmla="*/ 0 h 961578"/>
              <a:gd name="connsiteX3" fmla="*/ 2165504 w 2165504"/>
              <a:gd name="connsiteY3" fmla="*/ 160266 h 961578"/>
              <a:gd name="connsiteX4" fmla="*/ 2165504 w 2165504"/>
              <a:gd name="connsiteY4" fmla="*/ 801312 h 961578"/>
              <a:gd name="connsiteX5" fmla="*/ 2005238 w 2165504"/>
              <a:gd name="connsiteY5" fmla="*/ 961578 h 961578"/>
              <a:gd name="connsiteX6" fmla="*/ 160266 w 2165504"/>
              <a:gd name="connsiteY6" fmla="*/ 961578 h 961578"/>
              <a:gd name="connsiteX7" fmla="*/ 0 w 2165504"/>
              <a:gd name="connsiteY7" fmla="*/ 801312 h 961578"/>
              <a:gd name="connsiteX8" fmla="*/ 0 w 2165504"/>
              <a:gd name="connsiteY8" fmla="*/ 160266 h 9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5504" h="961578">
                <a:moveTo>
                  <a:pt x="0" y="160266"/>
                </a:moveTo>
                <a:cubicBezTo>
                  <a:pt x="0" y="71754"/>
                  <a:pt x="71754" y="0"/>
                  <a:pt x="160266" y="0"/>
                </a:cubicBezTo>
                <a:lnTo>
                  <a:pt x="2005238" y="0"/>
                </a:lnTo>
                <a:cubicBezTo>
                  <a:pt x="2093750" y="0"/>
                  <a:pt x="2165504" y="71754"/>
                  <a:pt x="2165504" y="160266"/>
                </a:cubicBezTo>
                <a:lnTo>
                  <a:pt x="2165504" y="801312"/>
                </a:lnTo>
                <a:cubicBezTo>
                  <a:pt x="2165504" y="889824"/>
                  <a:pt x="2093750" y="961578"/>
                  <a:pt x="2005238" y="961578"/>
                </a:cubicBezTo>
                <a:lnTo>
                  <a:pt x="160266" y="961578"/>
                </a:lnTo>
                <a:cubicBezTo>
                  <a:pt x="71754" y="961578"/>
                  <a:pt x="0" y="889824"/>
                  <a:pt x="0" y="801312"/>
                </a:cubicBezTo>
                <a:lnTo>
                  <a:pt x="0" y="16026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>
              <a:rot lat="1200000" lon="600000" rev="0"/>
            </a:camera>
            <a:lightRig rig="threePt" dir="t">
              <a:rot lat="0" lon="0" rev="2400000"/>
            </a:lightRig>
          </a:scene3d>
          <a:sp3d z="25400">
            <a:bevelT w="184150" h="508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140" tIns="123140" rIns="123140" bIns="123140" numCol="1" spcCol="1270" anchor="ctr" anchorCtr="0">
            <a:noAutofit/>
          </a:bodyPr>
          <a:lstStyle/>
          <a:p>
            <a:r>
              <a:rPr lang="es-EC" sz="3200" dirty="0">
                <a:solidFill>
                  <a:srgbClr val="002060"/>
                </a:solidFill>
              </a:rPr>
              <a:t>7. TEACHER SUPPORT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62B2964B-EEC7-46D8-8411-78BB3D9A6888}"/>
              </a:ext>
            </a:extLst>
          </p:cNvPr>
          <p:cNvSpPr/>
          <p:nvPr/>
        </p:nvSpPr>
        <p:spPr>
          <a:xfrm>
            <a:off x="11343880" y="7997762"/>
            <a:ext cx="6279243" cy="919084"/>
          </a:xfrm>
          <a:custGeom>
            <a:avLst/>
            <a:gdLst>
              <a:gd name="connsiteX0" fmla="*/ 0 w 2165504"/>
              <a:gd name="connsiteY0" fmla="*/ 160266 h 961578"/>
              <a:gd name="connsiteX1" fmla="*/ 160266 w 2165504"/>
              <a:gd name="connsiteY1" fmla="*/ 0 h 961578"/>
              <a:gd name="connsiteX2" fmla="*/ 2005238 w 2165504"/>
              <a:gd name="connsiteY2" fmla="*/ 0 h 961578"/>
              <a:gd name="connsiteX3" fmla="*/ 2165504 w 2165504"/>
              <a:gd name="connsiteY3" fmla="*/ 160266 h 961578"/>
              <a:gd name="connsiteX4" fmla="*/ 2165504 w 2165504"/>
              <a:gd name="connsiteY4" fmla="*/ 801312 h 961578"/>
              <a:gd name="connsiteX5" fmla="*/ 2005238 w 2165504"/>
              <a:gd name="connsiteY5" fmla="*/ 961578 h 961578"/>
              <a:gd name="connsiteX6" fmla="*/ 160266 w 2165504"/>
              <a:gd name="connsiteY6" fmla="*/ 961578 h 961578"/>
              <a:gd name="connsiteX7" fmla="*/ 0 w 2165504"/>
              <a:gd name="connsiteY7" fmla="*/ 801312 h 961578"/>
              <a:gd name="connsiteX8" fmla="*/ 0 w 2165504"/>
              <a:gd name="connsiteY8" fmla="*/ 160266 h 9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5504" h="961578">
                <a:moveTo>
                  <a:pt x="0" y="160266"/>
                </a:moveTo>
                <a:cubicBezTo>
                  <a:pt x="0" y="71754"/>
                  <a:pt x="71754" y="0"/>
                  <a:pt x="160266" y="0"/>
                </a:cubicBezTo>
                <a:lnTo>
                  <a:pt x="2005238" y="0"/>
                </a:lnTo>
                <a:cubicBezTo>
                  <a:pt x="2093750" y="0"/>
                  <a:pt x="2165504" y="71754"/>
                  <a:pt x="2165504" y="160266"/>
                </a:cubicBezTo>
                <a:lnTo>
                  <a:pt x="2165504" y="801312"/>
                </a:lnTo>
                <a:cubicBezTo>
                  <a:pt x="2165504" y="889824"/>
                  <a:pt x="2093750" y="961578"/>
                  <a:pt x="2005238" y="961578"/>
                </a:cubicBezTo>
                <a:lnTo>
                  <a:pt x="160266" y="961578"/>
                </a:lnTo>
                <a:cubicBezTo>
                  <a:pt x="71754" y="961578"/>
                  <a:pt x="0" y="889824"/>
                  <a:pt x="0" y="801312"/>
                </a:cubicBezTo>
                <a:lnTo>
                  <a:pt x="0" y="160266"/>
                </a:lnTo>
                <a:close/>
              </a:path>
            </a:pathLst>
          </a:custGeom>
          <a:solidFill>
            <a:srgbClr val="49BC5E"/>
          </a:solidFill>
          <a:scene3d>
            <a:camera prst="orthographicFront">
              <a:rot lat="1200000" lon="600000" rev="0"/>
            </a:camera>
            <a:lightRig rig="threePt" dir="t">
              <a:rot lat="0" lon="0" rev="2400000"/>
            </a:lightRig>
          </a:scene3d>
          <a:sp3d z="25400">
            <a:bevelT w="184150" h="508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140" tIns="123140" rIns="123140" bIns="123140" numCol="1" spcCol="1270" anchor="ctr" anchorCtr="0">
            <a:noAutofit/>
          </a:bodyPr>
          <a:lstStyle/>
          <a:p>
            <a:endParaRPr lang="es-EC" sz="2400" dirty="0">
              <a:solidFill>
                <a:srgbClr val="002060"/>
              </a:solidFill>
            </a:endParaRPr>
          </a:p>
          <a:p>
            <a:r>
              <a:rPr lang="es-EC" sz="3200" dirty="0">
                <a:solidFill>
                  <a:srgbClr val="002060"/>
                </a:solidFill>
              </a:rPr>
              <a:t>8. STUDENT SUPPORT</a:t>
            </a:r>
          </a:p>
          <a:p>
            <a:endParaRPr lang="es-EC" sz="2400" dirty="0">
              <a:solidFill>
                <a:srgbClr val="002060"/>
              </a:solidFill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78E1EB7B-6378-45C7-AC02-31F2D653CA92}"/>
              </a:ext>
            </a:extLst>
          </p:cNvPr>
          <p:cNvSpPr/>
          <p:nvPr/>
        </p:nvSpPr>
        <p:spPr>
          <a:xfrm>
            <a:off x="11343880" y="9013720"/>
            <a:ext cx="6255179" cy="919084"/>
          </a:xfrm>
          <a:custGeom>
            <a:avLst/>
            <a:gdLst>
              <a:gd name="connsiteX0" fmla="*/ 0 w 2165504"/>
              <a:gd name="connsiteY0" fmla="*/ 160266 h 961578"/>
              <a:gd name="connsiteX1" fmla="*/ 160266 w 2165504"/>
              <a:gd name="connsiteY1" fmla="*/ 0 h 961578"/>
              <a:gd name="connsiteX2" fmla="*/ 2005238 w 2165504"/>
              <a:gd name="connsiteY2" fmla="*/ 0 h 961578"/>
              <a:gd name="connsiteX3" fmla="*/ 2165504 w 2165504"/>
              <a:gd name="connsiteY3" fmla="*/ 160266 h 961578"/>
              <a:gd name="connsiteX4" fmla="*/ 2165504 w 2165504"/>
              <a:gd name="connsiteY4" fmla="*/ 801312 h 961578"/>
              <a:gd name="connsiteX5" fmla="*/ 2005238 w 2165504"/>
              <a:gd name="connsiteY5" fmla="*/ 961578 h 961578"/>
              <a:gd name="connsiteX6" fmla="*/ 160266 w 2165504"/>
              <a:gd name="connsiteY6" fmla="*/ 961578 h 961578"/>
              <a:gd name="connsiteX7" fmla="*/ 0 w 2165504"/>
              <a:gd name="connsiteY7" fmla="*/ 801312 h 961578"/>
              <a:gd name="connsiteX8" fmla="*/ 0 w 2165504"/>
              <a:gd name="connsiteY8" fmla="*/ 160266 h 9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5504" h="961578">
                <a:moveTo>
                  <a:pt x="0" y="160266"/>
                </a:moveTo>
                <a:cubicBezTo>
                  <a:pt x="0" y="71754"/>
                  <a:pt x="71754" y="0"/>
                  <a:pt x="160266" y="0"/>
                </a:cubicBezTo>
                <a:lnTo>
                  <a:pt x="2005238" y="0"/>
                </a:lnTo>
                <a:cubicBezTo>
                  <a:pt x="2093750" y="0"/>
                  <a:pt x="2165504" y="71754"/>
                  <a:pt x="2165504" y="160266"/>
                </a:cubicBezTo>
                <a:lnTo>
                  <a:pt x="2165504" y="801312"/>
                </a:lnTo>
                <a:cubicBezTo>
                  <a:pt x="2165504" y="889824"/>
                  <a:pt x="2093750" y="961578"/>
                  <a:pt x="2005238" y="961578"/>
                </a:cubicBezTo>
                <a:lnTo>
                  <a:pt x="160266" y="961578"/>
                </a:lnTo>
                <a:cubicBezTo>
                  <a:pt x="71754" y="961578"/>
                  <a:pt x="0" y="889824"/>
                  <a:pt x="0" y="801312"/>
                </a:cubicBezTo>
                <a:lnTo>
                  <a:pt x="0" y="16026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>
              <a:rot lat="1200000" lon="600000" rev="0"/>
            </a:camera>
            <a:lightRig rig="threePt" dir="t">
              <a:rot lat="0" lon="0" rev="2400000"/>
            </a:lightRig>
          </a:scene3d>
          <a:sp3d z="25400">
            <a:bevelT w="184150" h="508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140" tIns="123140" rIns="123140" bIns="123140" numCol="1" spcCol="1270" anchor="ctr" anchorCtr="0">
            <a:noAutofit/>
          </a:bodyPr>
          <a:lstStyle/>
          <a:p>
            <a:r>
              <a:rPr lang="es-EC" sz="3200" dirty="0">
                <a:solidFill>
                  <a:srgbClr val="002060"/>
                </a:solidFill>
              </a:rPr>
              <a:t>9. EVALUATION AND ASSESSMENT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FA4BDB0-F10A-419C-89F9-DAFCB857266B}"/>
              </a:ext>
            </a:extLst>
          </p:cNvPr>
          <p:cNvSpPr/>
          <p:nvPr/>
        </p:nvSpPr>
        <p:spPr>
          <a:xfrm>
            <a:off x="-20053" y="9324036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quality</a:t>
            </a:r>
            <a:r>
              <a:rPr lang="es-EC" dirty="0"/>
              <a:t> </a:t>
            </a:r>
            <a:r>
              <a:rPr lang="es-EC" dirty="0" err="1"/>
              <a:t>assurance</a:t>
            </a:r>
            <a:r>
              <a:rPr lang="es-EC" dirty="0"/>
              <a:t> </a:t>
            </a:r>
            <a:r>
              <a:rPr lang="es-EC" dirty="0" err="1"/>
              <a:t>process</a:t>
            </a:r>
            <a:r>
              <a:rPr lang="es-EC" dirty="0"/>
              <a:t> </a:t>
            </a:r>
            <a:r>
              <a:rPr lang="es-EC" dirty="0" err="1"/>
              <a:t>for</a:t>
            </a:r>
            <a:r>
              <a:rPr lang="es-EC" dirty="0"/>
              <a:t> online and </a:t>
            </a:r>
            <a:r>
              <a:rPr lang="es-EC" dirty="0" err="1"/>
              <a:t>distance</a:t>
            </a:r>
            <a:r>
              <a:rPr lang="es-EC" dirty="0"/>
              <a:t> </a:t>
            </a:r>
            <a:r>
              <a:rPr lang="es-EC" dirty="0" err="1"/>
              <a:t>education</a:t>
            </a:r>
            <a:r>
              <a:rPr lang="es-EC" dirty="0"/>
              <a:t>.</a:t>
            </a:r>
          </a:p>
          <a:p>
            <a:r>
              <a:rPr lang="es-EC" dirty="0" err="1"/>
              <a:t>Scorecard</a:t>
            </a:r>
            <a:r>
              <a:rPr lang="es-EC" dirty="0"/>
              <a:t> (SCCQAP)</a:t>
            </a:r>
          </a:p>
          <a:p>
            <a:r>
              <a:rPr lang="es-EC" dirty="0" err="1"/>
              <a:t>Evaluation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online </a:t>
            </a:r>
            <a:r>
              <a:rPr lang="es-EC" dirty="0" err="1"/>
              <a:t>undergraduate</a:t>
            </a:r>
            <a:r>
              <a:rPr lang="es-EC" dirty="0"/>
              <a:t> </a:t>
            </a:r>
            <a:r>
              <a:rPr lang="es-EC" dirty="0" err="1"/>
              <a:t>programs</a:t>
            </a:r>
            <a:endParaRPr lang="es-EC" dirty="0"/>
          </a:p>
          <a:p>
            <a:r>
              <a:rPr lang="es-EC" dirty="0" err="1"/>
              <a:t>First</a:t>
            </a:r>
            <a:r>
              <a:rPr lang="es-EC" dirty="0"/>
              <a:t> </a:t>
            </a:r>
            <a:r>
              <a:rPr lang="es-EC" dirty="0" err="1"/>
              <a:t>version</a:t>
            </a:r>
            <a:endParaRPr lang="es-EC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0CF8FB1-F987-4DA5-8D0D-756BA8B1A5BC}"/>
              </a:ext>
            </a:extLst>
          </p:cNvPr>
          <p:cNvSpPr/>
          <p:nvPr/>
        </p:nvSpPr>
        <p:spPr>
          <a:xfrm>
            <a:off x="727100" y="3812953"/>
            <a:ext cx="1800050" cy="4493538"/>
          </a:xfrm>
          <a:prstGeom prst="rect">
            <a:avLst/>
          </a:prstGeom>
          <a:solidFill>
            <a:srgbClr val="FDC959"/>
          </a:solidFill>
        </p:spPr>
        <p:txBody>
          <a:bodyPr wrap="square">
            <a:spAutoFit/>
          </a:bodyPr>
          <a:lstStyle/>
          <a:p>
            <a:pPr algn="ctr"/>
            <a:r>
              <a:rPr lang="es-EC" sz="2200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C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2200" dirty="0" err="1">
                <a:solidFill>
                  <a:schemeClr val="accent5">
                    <a:lumMod val="50000"/>
                  </a:schemeClr>
                </a:solidFill>
              </a:rPr>
              <a:t>quality</a:t>
            </a:r>
            <a:r>
              <a:rPr lang="es-EC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2200" dirty="0" err="1">
                <a:solidFill>
                  <a:schemeClr val="accent5">
                    <a:lumMod val="50000"/>
                  </a:schemeClr>
                </a:solidFill>
              </a:rPr>
              <a:t>assurance</a:t>
            </a:r>
            <a:r>
              <a:rPr lang="es-EC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2200" dirty="0" err="1">
                <a:solidFill>
                  <a:schemeClr val="accent5">
                    <a:lumMod val="50000"/>
                  </a:schemeClr>
                </a:solidFill>
              </a:rPr>
              <a:t>process</a:t>
            </a:r>
            <a:r>
              <a:rPr lang="es-EC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2200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es-EC" sz="2200" dirty="0">
                <a:solidFill>
                  <a:schemeClr val="accent5">
                    <a:lumMod val="50000"/>
                  </a:schemeClr>
                </a:solidFill>
              </a:rPr>
              <a:t> online and </a:t>
            </a:r>
            <a:r>
              <a:rPr lang="es-EC" sz="2200" dirty="0" err="1">
                <a:solidFill>
                  <a:schemeClr val="accent5">
                    <a:lumMod val="50000"/>
                  </a:schemeClr>
                </a:solidFill>
              </a:rPr>
              <a:t>distance</a:t>
            </a:r>
            <a:r>
              <a:rPr lang="es-EC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2200" dirty="0" err="1">
                <a:solidFill>
                  <a:schemeClr val="accent5">
                    <a:lumMod val="50000"/>
                  </a:schemeClr>
                </a:solidFill>
              </a:rPr>
              <a:t>education</a:t>
            </a:r>
            <a:endParaRPr lang="es-EC" sz="2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EC" sz="2200" dirty="0" err="1">
                <a:solidFill>
                  <a:srgbClr val="00B050"/>
                </a:solidFill>
              </a:rPr>
              <a:t>Scorecard</a:t>
            </a:r>
            <a:r>
              <a:rPr lang="es-EC" sz="2200" dirty="0">
                <a:solidFill>
                  <a:srgbClr val="00B050"/>
                </a:solidFill>
              </a:rPr>
              <a:t> (SCCQAP)</a:t>
            </a:r>
          </a:p>
          <a:p>
            <a:pPr algn="ctr"/>
            <a:r>
              <a:rPr lang="es-EC" sz="2200" dirty="0" err="1">
                <a:solidFill>
                  <a:schemeClr val="accent5">
                    <a:lumMod val="50000"/>
                  </a:schemeClr>
                </a:solidFill>
              </a:rPr>
              <a:t>Evaluation</a:t>
            </a:r>
            <a:r>
              <a:rPr lang="es-EC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2200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es-EC" sz="2200" dirty="0">
                <a:solidFill>
                  <a:schemeClr val="accent5">
                    <a:lumMod val="50000"/>
                  </a:schemeClr>
                </a:solidFill>
              </a:rPr>
              <a:t> Online </a:t>
            </a:r>
            <a:r>
              <a:rPr lang="es-EC" sz="2200" dirty="0" err="1">
                <a:solidFill>
                  <a:schemeClr val="accent5">
                    <a:lumMod val="50000"/>
                  </a:schemeClr>
                </a:solidFill>
              </a:rPr>
              <a:t>Undergraduate</a:t>
            </a:r>
            <a:r>
              <a:rPr lang="es-EC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2200" dirty="0" err="1">
                <a:solidFill>
                  <a:schemeClr val="accent5">
                    <a:lumMod val="50000"/>
                  </a:schemeClr>
                </a:solidFill>
              </a:rPr>
              <a:t>Programs</a:t>
            </a:r>
            <a:endParaRPr lang="es-EC" sz="2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EC" sz="2200" dirty="0" err="1">
                <a:solidFill>
                  <a:schemeClr val="bg1"/>
                </a:solidFill>
              </a:rPr>
              <a:t>First</a:t>
            </a:r>
            <a:r>
              <a:rPr lang="es-EC" sz="2200" dirty="0">
                <a:solidFill>
                  <a:schemeClr val="bg1"/>
                </a:solidFill>
              </a:rPr>
              <a:t> </a:t>
            </a:r>
            <a:r>
              <a:rPr lang="es-EC" sz="2200" dirty="0" err="1">
                <a:solidFill>
                  <a:schemeClr val="bg1"/>
                </a:solidFill>
              </a:rPr>
              <a:t>version</a:t>
            </a:r>
            <a:endParaRPr lang="es-EC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EBAEE7-0F6F-4AE0-B1B0-EF0EC2916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05" y="2433434"/>
            <a:ext cx="5052857" cy="6310326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5706A1F3-C4B9-4CBD-9036-F8330E39792F}"/>
              </a:ext>
            </a:extLst>
          </p:cNvPr>
          <p:cNvGrpSpPr/>
          <p:nvPr/>
        </p:nvGrpSpPr>
        <p:grpSpPr>
          <a:xfrm>
            <a:off x="6126740" y="2433434"/>
            <a:ext cx="5981844" cy="1723241"/>
            <a:chOff x="0" y="0"/>
            <a:chExt cx="2047782" cy="81280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104178C-F2A4-4A3A-ACD5-760287A32FD7}"/>
                </a:ext>
              </a:extLst>
            </p:cNvPr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6AE5E8C0-019D-4471-B5B1-AA7E7F42F95E}"/>
                </a:ext>
              </a:extLst>
            </p:cNvPr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4B06ED8D-21B4-419A-8EF3-89012FB4D9AE}"/>
              </a:ext>
            </a:extLst>
          </p:cNvPr>
          <p:cNvGrpSpPr/>
          <p:nvPr/>
        </p:nvGrpSpPr>
        <p:grpSpPr>
          <a:xfrm>
            <a:off x="12232746" y="2397642"/>
            <a:ext cx="3155008" cy="1902255"/>
            <a:chOff x="0" y="0"/>
            <a:chExt cx="2047782" cy="81280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73326CD-927B-4016-9754-957083156660}"/>
                </a:ext>
              </a:extLst>
            </p:cNvPr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2A17E561-CD13-4213-9231-2D6793D1C1CC}"/>
                </a:ext>
              </a:extLst>
            </p:cNvPr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5CA19B1B-EC88-4076-A900-0C4BB8C62CAD}"/>
              </a:ext>
            </a:extLst>
          </p:cNvPr>
          <p:cNvSpPr txBox="1"/>
          <p:nvPr/>
        </p:nvSpPr>
        <p:spPr>
          <a:xfrm>
            <a:off x="7110771" y="2756058"/>
            <a:ext cx="4409851" cy="688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latin typeface="Open Sans Bold"/>
              </a:rPr>
              <a:t>Dimensions</a:t>
            </a:r>
            <a:r>
              <a:rPr lang="en-US" sz="5400" dirty="0">
                <a:solidFill>
                  <a:schemeClr val="bg1"/>
                </a:solidFill>
                <a:latin typeface="Open Sans Bold"/>
              </a:rPr>
              <a:t> 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607E54BF-35CA-40E7-BAED-E86017CE6C4D}"/>
              </a:ext>
            </a:extLst>
          </p:cNvPr>
          <p:cNvSpPr txBox="1"/>
          <p:nvPr/>
        </p:nvSpPr>
        <p:spPr>
          <a:xfrm>
            <a:off x="12334455" y="3002576"/>
            <a:ext cx="2955122" cy="602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Open Sans Bold"/>
              </a:rPr>
              <a:t>Components 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D69C80EA-5D6B-49C7-BEB3-ED25C356A479}"/>
              </a:ext>
            </a:extLst>
          </p:cNvPr>
          <p:cNvSpPr txBox="1"/>
          <p:nvPr/>
        </p:nvSpPr>
        <p:spPr>
          <a:xfrm>
            <a:off x="6672567" y="2224540"/>
            <a:ext cx="66690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Open Sans Bold"/>
              </a:rPr>
              <a:t>5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4C51E8BC-1DB3-488E-85F7-4C780DDD0821}"/>
              </a:ext>
            </a:extLst>
          </p:cNvPr>
          <p:cNvSpPr txBox="1"/>
          <p:nvPr/>
        </p:nvSpPr>
        <p:spPr>
          <a:xfrm>
            <a:off x="13012883" y="1800790"/>
            <a:ext cx="1333818" cy="1359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3600" dirty="0">
                <a:solidFill>
                  <a:srgbClr val="000000"/>
                </a:solidFill>
                <a:latin typeface="Open Sans Bold"/>
              </a:rPr>
              <a:t>14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9850D07-3C45-4B4E-AEFE-3F735EE61FAF}"/>
              </a:ext>
            </a:extLst>
          </p:cNvPr>
          <p:cNvSpPr txBox="1"/>
          <p:nvPr/>
        </p:nvSpPr>
        <p:spPr>
          <a:xfrm rot="5400000">
            <a:off x="9357280" y="2109657"/>
            <a:ext cx="677108" cy="458718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</a:rPr>
              <a:t>Career</a:t>
            </a:r>
            <a:r>
              <a:rPr lang="es-MX" sz="3200" b="1" dirty="0">
                <a:solidFill>
                  <a:schemeClr val="bg1"/>
                </a:solidFill>
              </a:rPr>
              <a:t> </a:t>
            </a:r>
            <a:r>
              <a:rPr lang="es-MX" sz="3200" b="1" dirty="0" err="1">
                <a:solidFill>
                  <a:schemeClr val="bg1"/>
                </a:solidFill>
              </a:rPr>
              <a:t>governance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83570CE-47FA-48E4-AFDE-702DFE567478}"/>
              </a:ext>
            </a:extLst>
          </p:cNvPr>
          <p:cNvSpPr txBox="1"/>
          <p:nvPr/>
        </p:nvSpPr>
        <p:spPr>
          <a:xfrm rot="5400000">
            <a:off x="9352532" y="2894046"/>
            <a:ext cx="677108" cy="45966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</a:rPr>
              <a:t>Academic</a:t>
            </a:r>
            <a:r>
              <a:rPr lang="es-MX" sz="3200" b="1" dirty="0">
                <a:solidFill>
                  <a:schemeClr val="bg1"/>
                </a:solidFill>
              </a:rPr>
              <a:t> Project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0DD2D6-6914-469D-827E-3C54D37229CD}"/>
              </a:ext>
            </a:extLst>
          </p:cNvPr>
          <p:cNvSpPr txBox="1"/>
          <p:nvPr/>
        </p:nvSpPr>
        <p:spPr>
          <a:xfrm rot="5400000">
            <a:off x="9337941" y="3635028"/>
            <a:ext cx="677108" cy="462583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E356CE-A962-48AD-A57C-6573F08DDED2}"/>
              </a:ext>
            </a:extLst>
          </p:cNvPr>
          <p:cNvSpPr txBox="1"/>
          <p:nvPr/>
        </p:nvSpPr>
        <p:spPr>
          <a:xfrm rot="5400000">
            <a:off x="9303257" y="4411621"/>
            <a:ext cx="677108" cy="45966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</a:rPr>
              <a:t>Resources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EDD800D-4D3B-4D82-A2F9-7FC70DC319A9}"/>
              </a:ext>
            </a:extLst>
          </p:cNvPr>
          <p:cNvSpPr txBox="1"/>
          <p:nvPr/>
        </p:nvSpPr>
        <p:spPr>
          <a:xfrm rot="5400000">
            <a:off x="9337939" y="5235230"/>
            <a:ext cx="677108" cy="46258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</a:rPr>
              <a:t>Results</a:t>
            </a:r>
            <a:r>
              <a:rPr lang="es-MX" sz="3200" b="1" dirty="0">
                <a:solidFill>
                  <a:schemeClr val="bg1"/>
                </a:solidFill>
              </a:rPr>
              <a:t> and </a:t>
            </a:r>
            <a:r>
              <a:rPr lang="es-MX" sz="3200" b="1" dirty="0" err="1">
                <a:solidFill>
                  <a:schemeClr val="bg1"/>
                </a:solidFill>
              </a:rPr>
              <a:t>impact</a:t>
            </a:r>
            <a:endParaRPr lang="es-EC" sz="3200" b="1" dirty="0">
              <a:solidFill>
                <a:schemeClr val="bg1"/>
              </a:solidFill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E94E95E0-84E3-44C2-9AD9-E8C5AF8350B9}"/>
              </a:ext>
            </a:extLst>
          </p:cNvPr>
          <p:cNvCxnSpPr>
            <a:cxnSpLocks/>
          </p:cNvCxnSpPr>
          <p:nvPr/>
        </p:nvCxnSpPr>
        <p:spPr>
          <a:xfrm flipH="1">
            <a:off x="6601277" y="4490196"/>
            <a:ext cx="1" cy="309170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40131CE-EAC6-43C1-9822-76F0BF7A39C6}"/>
              </a:ext>
            </a:extLst>
          </p:cNvPr>
          <p:cNvCxnSpPr>
            <a:cxnSpLocks/>
          </p:cNvCxnSpPr>
          <p:nvPr/>
        </p:nvCxnSpPr>
        <p:spPr>
          <a:xfrm flipV="1">
            <a:off x="5463947" y="2995445"/>
            <a:ext cx="696742" cy="142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0875F7E-D28B-463B-B3D5-D5A9D491E28C}"/>
              </a:ext>
            </a:extLst>
          </p:cNvPr>
          <p:cNvCxnSpPr>
            <a:cxnSpLocks/>
          </p:cNvCxnSpPr>
          <p:nvPr/>
        </p:nvCxnSpPr>
        <p:spPr>
          <a:xfrm flipH="1">
            <a:off x="5305836" y="3002576"/>
            <a:ext cx="43435" cy="251391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BBB68A1-A9EF-43FE-84AB-EA5C0EEAA3CF}"/>
              </a:ext>
            </a:extLst>
          </p:cNvPr>
          <p:cNvCxnSpPr>
            <a:cxnSpLocks/>
          </p:cNvCxnSpPr>
          <p:nvPr/>
        </p:nvCxnSpPr>
        <p:spPr>
          <a:xfrm flipV="1">
            <a:off x="6581340" y="4435891"/>
            <a:ext cx="696742" cy="142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ADCBE33-C8B7-4B45-BE8E-694FEB6961B8}"/>
              </a:ext>
            </a:extLst>
          </p:cNvPr>
          <p:cNvCxnSpPr>
            <a:cxnSpLocks/>
          </p:cNvCxnSpPr>
          <p:nvPr/>
        </p:nvCxnSpPr>
        <p:spPr>
          <a:xfrm flipV="1">
            <a:off x="6667671" y="7475691"/>
            <a:ext cx="696742" cy="142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EA3587F-A791-49F9-BA82-CB3F027D6CC6}"/>
              </a:ext>
            </a:extLst>
          </p:cNvPr>
          <p:cNvCxnSpPr>
            <a:cxnSpLocks/>
          </p:cNvCxnSpPr>
          <p:nvPr/>
        </p:nvCxnSpPr>
        <p:spPr>
          <a:xfrm flipV="1">
            <a:off x="6705502" y="5175614"/>
            <a:ext cx="696742" cy="142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7057E9F-E0AA-40E0-B66C-C3B160605803}"/>
              </a:ext>
            </a:extLst>
          </p:cNvPr>
          <p:cNvCxnSpPr>
            <a:cxnSpLocks/>
          </p:cNvCxnSpPr>
          <p:nvPr/>
        </p:nvCxnSpPr>
        <p:spPr>
          <a:xfrm flipV="1">
            <a:off x="6667958" y="5908906"/>
            <a:ext cx="696742" cy="142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1460EA22-77C3-4251-8183-0FD105B9DC8E}"/>
              </a:ext>
            </a:extLst>
          </p:cNvPr>
          <p:cNvCxnSpPr>
            <a:cxnSpLocks/>
          </p:cNvCxnSpPr>
          <p:nvPr/>
        </p:nvCxnSpPr>
        <p:spPr>
          <a:xfrm flipV="1">
            <a:off x="6568499" y="6706194"/>
            <a:ext cx="696742" cy="142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ángulo isósceles 26">
            <a:extLst>
              <a:ext uri="{FF2B5EF4-FFF2-40B4-BE49-F238E27FC236}">
                <a16:creationId xmlns:a16="http://schemas.microsoft.com/office/drawing/2014/main" id="{B55B3A72-00A3-447F-88F2-CD217D5E0424}"/>
              </a:ext>
            </a:extLst>
          </p:cNvPr>
          <p:cNvSpPr/>
          <p:nvPr/>
        </p:nvSpPr>
        <p:spPr>
          <a:xfrm rot="5400000">
            <a:off x="6381341" y="5401616"/>
            <a:ext cx="250818" cy="191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EDD0FF72-0465-44F4-BA43-9353363D2187}"/>
              </a:ext>
            </a:extLst>
          </p:cNvPr>
          <p:cNvCxnSpPr>
            <a:cxnSpLocks/>
          </p:cNvCxnSpPr>
          <p:nvPr/>
        </p:nvCxnSpPr>
        <p:spPr>
          <a:xfrm flipV="1">
            <a:off x="5384090" y="5504279"/>
            <a:ext cx="935486" cy="3604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5">
            <a:extLst>
              <a:ext uri="{FF2B5EF4-FFF2-40B4-BE49-F238E27FC236}">
                <a16:creationId xmlns:a16="http://schemas.microsoft.com/office/drawing/2014/main" id="{025145E5-7F13-4ED3-AB68-5687FBAD2C2C}"/>
              </a:ext>
            </a:extLst>
          </p:cNvPr>
          <p:cNvGrpSpPr/>
          <p:nvPr/>
        </p:nvGrpSpPr>
        <p:grpSpPr>
          <a:xfrm>
            <a:off x="15587640" y="2386224"/>
            <a:ext cx="2592966" cy="1902255"/>
            <a:chOff x="0" y="0"/>
            <a:chExt cx="2047782" cy="812800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5ACB03D-98CA-41BC-86F1-3C4CE43E6826}"/>
                </a:ext>
              </a:extLst>
            </p:cNvPr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566628AF-80A2-44BD-9256-B942F722351C}"/>
                </a:ext>
              </a:extLst>
            </p:cNvPr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4" name="TextBox 19">
            <a:extLst>
              <a:ext uri="{FF2B5EF4-FFF2-40B4-BE49-F238E27FC236}">
                <a16:creationId xmlns:a16="http://schemas.microsoft.com/office/drawing/2014/main" id="{333EF4DF-4ECC-4710-A512-5E49F26BF372}"/>
              </a:ext>
            </a:extLst>
          </p:cNvPr>
          <p:cNvSpPr txBox="1"/>
          <p:nvPr/>
        </p:nvSpPr>
        <p:spPr>
          <a:xfrm>
            <a:off x="15387754" y="3106763"/>
            <a:ext cx="2895600" cy="602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Open Sans Bold"/>
              </a:rPr>
              <a:t>Criteria</a:t>
            </a:r>
            <a:r>
              <a:rPr lang="en-US" sz="2800" dirty="0">
                <a:solidFill>
                  <a:srgbClr val="FFFFFF"/>
                </a:solidFill>
                <a:latin typeface="Open Sans Bold"/>
              </a:rPr>
              <a:t> </a:t>
            </a: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BDA14D6E-3D31-48FF-B45D-0CFE0D17A38B}"/>
              </a:ext>
            </a:extLst>
          </p:cNvPr>
          <p:cNvSpPr txBox="1"/>
          <p:nvPr/>
        </p:nvSpPr>
        <p:spPr>
          <a:xfrm>
            <a:off x="16231253" y="1797796"/>
            <a:ext cx="1333818" cy="1359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3600" dirty="0">
                <a:solidFill>
                  <a:srgbClr val="000000"/>
                </a:solidFill>
                <a:latin typeface="Open Sans Bold"/>
              </a:rPr>
              <a:t>30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D01F586-FE49-4726-BA32-EF7E0E234A9D}"/>
              </a:ext>
            </a:extLst>
          </p:cNvPr>
          <p:cNvSpPr/>
          <p:nvPr/>
        </p:nvSpPr>
        <p:spPr>
          <a:xfrm>
            <a:off x="7402244" y="950801"/>
            <a:ext cx="5915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ANEAES evaluation models</a:t>
            </a:r>
            <a:endParaRPr lang="es-EC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A5BAE30-ADFF-4EF2-A0A3-C6767A476C59}"/>
              </a:ext>
            </a:extLst>
          </p:cNvPr>
          <p:cNvSpPr/>
          <p:nvPr/>
        </p:nvSpPr>
        <p:spPr>
          <a:xfrm>
            <a:off x="566069" y="3333320"/>
            <a:ext cx="453988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2400" dirty="0"/>
              <a:t>NATIONAL MODEL FOR THE EVALUATION AND ACCREDITATION OF HIGHER EDUCATION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32C7EC9-F611-45F7-8248-1410AAE2937E}"/>
              </a:ext>
            </a:extLst>
          </p:cNvPr>
          <p:cNvSpPr/>
          <p:nvPr/>
        </p:nvSpPr>
        <p:spPr>
          <a:xfrm>
            <a:off x="308757" y="4559071"/>
            <a:ext cx="493906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Mechanisms for the Evaluation and Accreditation of Distance Education Degree Programs</a:t>
            </a:r>
            <a:endParaRPr lang="es-EC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67e79ef-47db-4903-b5ec-2e10c9d0a2a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3E9D0A8BEA30B458815BCD0313F01EF" ma:contentTypeVersion="18" ma:contentTypeDescription="Crear nuevo documento." ma:contentTypeScope="" ma:versionID="ec3621c2c4d68287082572ecc43d4e0c">
  <xsd:schema xmlns:xsd="http://www.w3.org/2001/XMLSchema" xmlns:xs="http://www.w3.org/2001/XMLSchema" xmlns:p="http://schemas.microsoft.com/office/2006/metadata/properties" xmlns:ns3="af7623d5-bdea-4f39-96c8-1a990863dbfe" xmlns:ns4="167e79ef-47db-4903-b5ec-2e10c9d0a2a0" targetNamespace="http://schemas.microsoft.com/office/2006/metadata/properties" ma:root="true" ma:fieldsID="a1048ccad1e090fe43620a7ecc651518" ns3:_="" ns4:_="">
    <xsd:import namespace="af7623d5-bdea-4f39-96c8-1a990863dbfe"/>
    <xsd:import namespace="167e79ef-47db-4903-b5ec-2e10c9d0a2a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623d5-bdea-4f39-96c8-1a990863db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e79ef-47db-4903-b5ec-2e10c9d0a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3F4F81-9510-467C-A0C3-72C7F6B94D3C}">
  <ds:schemaRefs>
    <ds:schemaRef ds:uri="af7623d5-bdea-4f39-96c8-1a990863dbfe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7e79ef-47db-4903-b5ec-2e10c9d0a2a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571F2E-CF37-4BE1-AF8C-ACCEB2A760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623d5-bdea-4f39-96c8-1a990863dbfe"/>
    <ds:schemaRef ds:uri="167e79ef-47db-4903-b5ec-2e10c9d0a2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4DC4DE-3266-45A6-BE0F-F89D0104E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6737</TotalTime>
  <Words>825</Words>
  <Application>Microsoft Macintosh PowerPoint</Application>
  <PresentationFormat>Custom</PresentationFormat>
  <Paragraphs>171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Georgia</vt:lpstr>
      <vt:lpstr>Open Sans Bold</vt:lpstr>
      <vt:lpstr>Muli Regular</vt:lpstr>
      <vt:lpstr>Bell MT</vt:lpstr>
      <vt:lpstr>Open Sans</vt:lpstr>
      <vt:lpstr>Miriam Libre</vt:lpstr>
      <vt:lpstr>Adobe Garamond Pro Bold</vt:lpstr>
      <vt:lpstr>Open Sauce</vt:lpstr>
      <vt:lpstr>Montserrat Classic Bold</vt:lpstr>
      <vt:lpstr>Berlin Sans FB Demi</vt:lpstr>
      <vt:lpstr>Calibri</vt:lpstr>
      <vt:lpstr>Archivo Black</vt:lpstr>
      <vt:lpstr>Arial</vt:lpstr>
      <vt:lpstr>Rockwell</vt:lpstr>
      <vt:lpstr>Lucida Sans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propuesta de proyecto moderno profesional blanco y negro</dc:title>
  <dc:creator>IDANIA JACKELINE ALEJANDRO MAZA</dc:creator>
  <cp:lastModifiedBy>Anna Fredriksen</cp:lastModifiedBy>
  <cp:revision>239</cp:revision>
  <dcterms:created xsi:type="dcterms:W3CDTF">2006-08-16T00:00:00Z</dcterms:created>
  <dcterms:modified xsi:type="dcterms:W3CDTF">2023-12-07T08:07:44Z</dcterms:modified>
  <dc:identifier>DAFxzZmqKhQ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0x010100B3E9D0A8BEA30B458815BCD0313F01EF</vt:lpwstr>
  </property>
</Properties>
</file>