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9" r:id="rId5"/>
    <p:sldId id="266" r:id="rId6"/>
    <p:sldId id="279" r:id="rId7"/>
    <p:sldId id="283" r:id="rId8"/>
    <p:sldId id="288" r:id="rId9"/>
    <p:sldId id="289" r:id="rId10"/>
    <p:sldId id="290" r:id="rId11"/>
    <p:sldId id="291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5C9B5"/>
    <a:srgbClr val="DFC166"/>
    <a:srgbClr val="A89F2A"/>
    <a:srgbClr val="CEC33A"/>
    <a:srgbClr val="C8AF77"/>
    <a:srgbClr val="144270"/>
    <a:srgbClr val="14B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84177" autoAdjust="0"/>
  </p:normalViewPr>
  <p:slideViewPr>
    <p:cSldViewPr snapToGrid="0" snapToObjects="1">
      <p:cViewPr varScale="1">
        <p:scale>
          <a:sx n="91" d="100"/>
          <a:sy n="91" d="100"/>
        </p:scale>
        <p:origin x="2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D73E6-3A6C-44ED-B3E1-47D60F4056B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59A01-72F8-4C94-B896-1C98B0D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7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A01-72F8-4C94-B896-1C98B0DCC1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655CC-B043-4455-B38C-F9534F3D58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6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655CC-B043-4455-B38C-F9534F3D58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655CC-B043-4455-B38C-F9534F3D58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4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655CC-B043-4455-B38C-F9534F3D58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7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655CC-B043-4455-B38C-F9534F3D58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8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655CC-B043-4455-B38C-F9534F3D58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9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655CC-B043-4455-B38C-F9534F3D58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hbmsu.ac.a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6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4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6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238250" y="0"/>
            <a:ext cx="7905750" cy="6858000"/>
            <a:chOff x="1238250" y="0"/>
            <a:chExt cx="7905750" cy="685800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0" y="0"/>
              <a:ext cx="6858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309" y="5286669"/>
              <a:ext cx="1876691" cy="1571331"/>
            </a:xfrm>
            <a:prstGeom prst="rect">
              <a:avLst/>
            </a:prstGeom>
          </p:spPr>
        </p:pic>
      </p:grpSp>
      <p:sp>
        <p:nvSpPr>
          <p:cNvPr id="14" name="Text Placeholder 2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1972" y="259605"/>
            <a:ext cx="8541572" cy="78601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600" b="1" i="0" u="none" strike="noStrike" baseline="0" smtClean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11972" y="1316326"/>
            <a:ext cx="8541572" cy="49913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396F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396F"/>
                </a:solidFill>
              </a:defRPr>
            </a:lvl3pPr>
            <a:lvl4pPr>
              <a:defRPr>
                <a:solidFill>
                  <a:srgbClr val="00396F"/>
                </a:solidFill>
              </a:defRPr>
            </a:lvl4pPr>
            <a:lvl5pPr>
              <a:defRPr>
                <a:solidFill>
                  <a:srgbClr val="00396F"/>
                </a:solidFill>
              </a:defRPr>
            </a:lvl5pPr>
          </a:lstStyle>
          <a:p>
            <a:pPr lvl="0"/>
            <a:r>
              <a:rPr lang="en-US" dirty="0"/>
              <a:t>Edit the master style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208550" y="63475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182DD9-8DA4-4AA1-8AEA-CA7C0753D1D4}" type="slidenum">
              <a:rPr lang="en-US" sz="1800" b="1" smtClean="0"/>
              <a:pPr/>
              <a:t>‹#›</a:t>
            </a:fld>
            <a:endParaRPr lang="en-US" sz="1800" b="1" dirty="0"/>
          </a:p>
        </p:txBody>
      </p:sp>
      <p:sp>
        <p:nvSpPr>
          <p:cNvPr id="11" name="Rectangle 10">
            <a:hlinkClick r:id="rId4"/>
          </p:cNvPr>
          <p:cNvSpPr/>
          <p:nvPr userDrawn="1"/>
        </p:nvSpPr>
        <p:spPr>
          <a:xfrm>
            <a:off x="3554237" y="6340677"/>
            <a:ext cx="205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>
                <a:solidFill>
                  <a:srgbClr val="00396F"/>
                </a:solidFill>
                <a:latin typeface="ArialMT"/>
              </a:rPr>
              <a:t>www.hbmsu.ac.ae</a:t>
            </a:r>
            <a:endParaRPr lang="en-US" dirty="0">
              <a:solidFill>
                <a:srgbClr val="003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13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3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0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94E7-D688-F644-9DB3-0704C823F18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FB66-5347-2645-9E93-9203DA3ED6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9" y="364273"/>
            <a:ext cx="2783424" cy="5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cid:image001.png@01CFC829.DF7AB91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77" y="3277076"/>
            <a:ext cx="4774222" cy="3580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266" y="2298860"/>
            <a:ext cx="7772400" cy="110445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Quality Models in Regional Frameworks</a:t>
            </a:r>
            <a:br>
              <a:rPr lang="en-US" b="1" dirty="0"/>
            </a:br>
            <a:r>
              <a:rPr lang="en-US" b="1" dirty="0"/>
              <a:t>Examples from the Arab Region</a:t>
            </a:r>
            <a:br>
              <a:rPr lang="en-US" b="1" dirty="0"/>
            </a:br>
            <a:r>
              <a:rPr lang="en-US" b="1" dirty="0"/>
              <a:t>ICDE- Quality Network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4539" cy="1363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3" b="61563"/>
          <a:stretch/>
        </p:blipFill>
        <p:spPr>
          <a:xfrm>
            <a:off x="6559295" y="113789"/>
            <a:ext cx="2391275" cy="1412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266" y="5067269"/>
            <a:ext cx="4454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Prof. Moustafa Hassan</a:t>
            </a:r>
            <a:endParaRPr lang="en-US" dirty="0"/>
          </a:p>
          <a:p>
            <a:r>
              <a:rPr lang="en-US" dirty="0"/>
              <a:t>Vice-Chancellor for International Cooperation</a:t>
            </a:r>
          </a:p>
          <a:p>
            <a:r>
              <a:rPr lang="en-US" dirty="0" err="1"/>
              <a:t>Hamdan</a:t>
            </a:r>
            <a:r>
              <a:rPr lang="en-US" dirty="0"/>
              <a:t> Bin Mohammed Smart University</a:t>
            </a:r>
          </a:p>
          <a:p>
            <a:r>
              <a:rPr lang="en-US" dirty="0"/>
              <a:t>Dubai -  UAE</a:t>
            </a:r>
          </a:p>
        </p:txBody>
      </p:sp>
    </p:spTree>
    <p:extLst>
      <p:ext uri="{BB962C8B-B14F-4D97-AF65-F5344CB8AC3E}">
        <p14:creationId xmlns:p14="http://schemas.microsoft.com/office/powerpoint/2010/main" val="149338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6488" y="633384"/>
            <a:ext cx="8458200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Topics</a:t>
            </a:r>
            <a:endParaRPr lang="en-US" b="1" dirty="0">
              <a:solidFill>
                <a:srgbClr val="00206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05" y="2190625"/>
            <a:ext cx="912433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dk1"/>
                </a:solidFill>
              </a:rPr>
              <a:t>1. UAE Commission for Academic Accreditation, e-learning standards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chemeClr val="dk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dk1"/>
                </a:solidFill>
              </a:rPr>
              <a:t>2. Middle East e-Learning Quality Framework (</a:t>
            </a:r>
            <a:r>
              <a:rPr lang="en-US" sz="2400" b="1" dirty="0" err="1">
                <a:solidFill>
                  <a:schemeClr val="dk1"/>
                </a:solidFill>
              </a:rPr>
              <a:t>MeLQ</a:t>
            </a:r>
            <a:r>
              <a:rPr lang="en-US" sz="2400" b="1" dirty="0">
                <a:solidFill>
                  <a:schemeClr val="dk1"/>
                </a:solidFill>
              </a:rPr>
              <a:t> 2.0)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chemeClr val="dk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dk1"/>
                </a:solidFill>
              </a:rPr>
              <a:t>3. Benchmarking framework for Open, Distance, online Higher education</a:t>
            </a:r>
            <a:endParaRPr lang="en-AE" sz="2400" b="1" dirty="0">
              <a:solidFill>
                <a:schemeClr val="dk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1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6488" y="874847"/>
            <a:ext cx="84582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dk1"/>
                </a:solidFill>
              </a:rPr>
              <a:t>UAE Commission for Academic Accreditation, e-learning standards</a:t>
            </a:r>
            <a:endParaRPr lang="en-US" b="1" dirty="0">
              <a:solidFill>
                <a:srgbClr val="00206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0297" y="2323157"/>
            <a:ext cx="767684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Online standards in 2007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2019 Annex for courses (and Programs) taught through e-learning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0863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6488" y="792451"/>
            <a:ext cx="8458200" cy="914861"/>
          </a:xfrm>
        </p:spPr>
        <p:txBody>
          <a:bodyPr>
            <a:noAutofit/>
          </a:bodyPr>
          <a:lstStyle/>
          <a:p>
            <a:r>
              <a:rPr lang="en-US" sz="3200" b="1" dirty="0"/>
              <a:t>Courses Taught Through e-Learning</a:t>
            </a:r>
            <a:endParaRPr lang="en-US" b="1" dirty="0">
              <a:solidFill>
                <a:srgbClr val="00206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88" y="1760911"/>
            <a:ext cx="8899744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Planning : </a:t>
            </a:r>
            <a:r>
              <a:rPr lang="en-US" sz="2400" b="1" dirty="0">
                <a:solidFill>
                  <a:srgbClr val="FF0000"/>
                </a:solidFill>
              </a:rPr>
              <a:t>e-learning strategy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Support Sites for Campuses of UAE Institutions in Other Countries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Learning Resources: </a:t>
            </a:r>
            <a:r>
              <a:rPr lang="en-US" sz="2400" b="1" dirty="0">
                <a:solidFill>
                  <a:srgbClr val="FF0000"/>
                </a:solidFill>
              </a:rPr>
              <a:t>e-learning platforms, internet bandwidth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Learning Environment : </a:t>
            </a:r>
            <a:r>
              <a:rPr lang="en-US" sz="2400" b="1" dirty="0">
                <a:solidFill>
                  <a:srgbClr val="FF0000"/>
                </a:solidFill>
              </a:rPr>
              <a:t>Technological environment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Budgeting for Programs: </a:t>
            </a:r>
            <a:r>
              <a:rPr lang="en-US" sz="2400" b="1" dirty="0">
                <a:solidFill>
                  <a:srgbClr val="FF0000"/>
                </a:solidFill>
              </a:rPr>
              <a:t>Financial resources for e-learning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Program and Course Delivery: </a:t>
            </a:r>
            <a:r>
              <a:rPr lang="en-US" sz="2400" b="1" dirty="0">
                <a:solidFill>
                  <a:srgbClr val="FF0000"/>
                </a:solidFill>
              </a:rPr>
              <a:t>LO, interaction, integrity, exam site</a:t>
            </a:r>
          </a:p>
        </p:txBody>
      </p:sp>
    </p:spTree>
    <p:extLst>
      <p:ext uri="{BB962C8B-B14F-4D97-AF65-F5344CB8AC3E}">
        <p14:creationId xmlns:p14="http://schemas.microsoft.com/office/powerpoint/2010/main" val="267685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42900" y="826424"/>
            <a:ext cx="8458200" cy="914861"/>
          </a:xfrm>
        </p:spPr>
        <p:txBody>
          <a:bodyPr>
            <a:noAutofit/>
          </a:bodyPr>
          <a:lstStyle/>
          <a:p>
            <a:r>
              <a:rPr lang="en-US" sz="3200" b="1" dirty="0"/>
              <a:t>Annex 15: Courses Taught Through e-Learning</a:t>
            </a:r>
            <a:endParaRPr lang="en-US" b="1" dirty="0">
              <a:solidFill>
                <a:srgbClr val="00206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210" y="1892991"/>
            <a:ext cx="82556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7. Faculty: </a:t>
            </a:r>
            <a:r>
              <a:rPr lang="en-US" sz="2400" b="1" dirty="0">
                <a:solidFill>
                  <a:srgbClr val="FF0000"/>
                </a:solidFill>
              </a:rPr>
              <a:t>Qualifications, core faculty, engagement, design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8. Preparation for Courses: </a:t>
            </a:r>
            <a:r>
              <a:rPr lang="en-US" sz="2400" b="1" dirty="0">
                <a:solidFill>
                  <a:srgbClr val="FF0000"/>
                </a:solidFill>
              </a:rPr>
              <a:t>IT skills for learners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9. Admission to Programs: </a:t>
            </a:r>
            <a:r>
              <a:rPr lang="en-US" sz="2400" b="1" dirty="0">
                <a:solidFill>
                  <a:srgbClr val="FF0000"/>
                </a:solidFill>
              </a:rPr>
              <a:t>learners informed of challenges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10. Student Records: </a:t>
            </a:r>
            <a:r>
              <a:rPr lang="en-US" sz="2400" b="1" dirty="0">
                <a:solidFill>
                  <a:srgbClr val="FF0000"/>
                </a:solidFill>
              </a:rPr>
              <a:t>integrity &amp; confidentiality of student data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11. Student Services: </a:t>
            </a:r>
            <a:r>
              <a:rPr lang="en-US" sz="2400" b="1" dirty="0">
                <a:solidFill>
                  <a:srgbClr val="FF0000"/>
                </a:solidFill>
              </a:rPr>
              <a:t>career planning, student handbook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12. e-Learning Manual: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0872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scription: Description: C:\Users\sanwar\AppData\Roaming\Microsoft\Signatures\HBMsU_new Design\logo.png">
            <a:extLst>
              <a:ext uri="{FF2B5EF4-FFF2-40B4-BE49-F238E27FC236}">
                <a16:creationId xmlns:a16="http://schemas.microsoft.com/office/drawing/2014/main" id="{CCA6B15D-5C3D-460B-BD86-FACDACCB25B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3" y="1981449"/>
            <a:ext cx="4017154" cy="90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BB-HSG_Logo_EN_RGB">
            <a:extLst>
              <a:ext uri="{FF2B5EF4-FFF2-40B4-BE49-F238E27FC236}">
                <a16:creationId xmlns:a16="http://schemas.microsoft.com/office/drawing/2014/main" id="{C4721F09-A307-451B-9C00-65811684E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52" y="1785322"/>
            <a:ext cx="2917865" cy="101609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870498-9E29-48FD-8043-7DB8C2130779}"/>
              </a:ext>
            </a:extLst>
          </p:cNvPr>
          <p:cNvSpPr txBox="1"/>
          <p:nvPr/>
        </p:nvSpPr>
        <p:spPr>
          <a:xfrm>
            <a:off x="394606" y="1070319"/>
            <a:ext cx="8354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</a:rPr>
              <a:t>Middle East e-Learning Quality Framework (</a:t>
            </a:r>
            <a:r>
              <a:rPr lang="en-US" sz="2800" b="1" dirty="0" err="1">
                <a:solidFill>
                  <a:schemeClr val="dk1"/>
                </a:solidFill>
              </a:rPr>
              <a:t>MeLQ</a:t>
            </a:r>
            <a:r>
              <a:rPr lang="en-US" sz="2800" b="1" dirty="0">
                <a:solidFill>
                  <a:schemeClr val="dk1"/>
                </a:solidFill>
              </a:rPr>
              <a:t> 2.0)</a:t>
            </a:r>
            <a:r>
              <a:rPr lang="en-US" sz="2800" dirty="0"/>
              <a:t> </a:t>
            </a:r>
            <a:endParaRPr lang="en-A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E9BFB-E949-400C-8609-322AE97A8BC6}"/>
              </a:ext>
            </a:extLst>
          </p:cNvPr>
          <p:cNvSpPr txBox="1"/>
          <p:nvPr/>
        </p:nvSpPr>
        <p:spPr>
          <a:xfrm>
            <a:off x="432078" y="3685974"/>
            <a:ext cx="84218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HBMSU and the Swiss Competence Centre for Innovations in Learning (SCIL)</a:t>
            </a:r>
          </a:p>
          <a:p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Initiated in 2009 and updated in 2022</a:t>
            </a:r>
          </a:p>
          <a:p>
            <a:endParaRPr lang="en-A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Facilitate the digital transformation of education in the Arab region </a:t>
            </a:r>
            <a:endParaRPr lang="en-AE" sz="2000" dirty="0"/>
          </a:p>
        </p:txBody>
      </p:sp>
    </p:spTree>
    <p:extLst>
      <p:ext uri="{BB962C8B-B14F-4D97-AF65-F5344CB8AC3E}">
        <p14:creationId xmlns:p14="http://schemas.microsoft.com/office/powerpoint/2010/main" val="198021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870498-9E29-48FD-8043-7DB8C2130779}"/>
              </a:ext>
            </a:extLst>
          </p:cNvPr>
          <p:cNvSpPr txBox="1"/>
          <p:nvPr/>
        </p:nvSpPr>
        <p:spPr>
          <a:xfrm>
            <a:off x="394606" y="1070319"/>
            <a:ext cx="8354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</a:rPr>
              <a:t>Middle East e-Learning Quality Framework (</a:t>
            </a:r>
            <a:r>
              <a:rPr lang="en-US" sz="2800" b="1" dirty="0" err="1">
                <a:solidFill>
                  <a:schemeClr val="dk1"/>
                </a:solidFill>
              </a:rPr>
              <a:t>MeLQ</a:t>
            </a:r>
            <a:r>
              <a:rPr lang="en-US" sz="2800" b="1" dirty="0">
                <a:solidFill>
                  <a:schemeClr val="dk1"/>
                </a:solidFill>
              </a:rPr>
              <a:t> 2.0)</a:t>
            </a:r>
            <a:r>
              <a:rPr lang="en-US" sz="2800" dirty="0"/>
              <a:t> </a:t>
            </a:r>
            <a:endParaRPr lang="en-AE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A06E6-2508-486E-93C8-ECDD1E0EF772}"/>
              </a:ext>
            </a:extLst>
          </p:cNvPr>
          <p:cNvSpPr txBox="1"/>
          <p:nvPr/>
        </p:nvSpPr>
        <p:spPr>
          <a:xfrm>
            <a:off x="192589" y="1845184"/>
            <a:ext cx="8662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Seven</a:t>
            </a:r>
            <a:r>
              <a:rPr lang="en-AE" sz="2200" dirty="0"/>
              <a:t> quality dimensions and 34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E" sz="2200" dirty="0"/>
              <a:t>Tailored for schools, higher education, and private e-learning providers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88CA4-DD16-4BE8-9EBB-779228604FAD}"/>
              </a:ext>
            </a:extLst>
          </p:cNvPr>
          <p:cNvSpPr txBox="1"/>
          <p:nvPr/>
        </p:nvSpPr>
        <p:spPr>
          <a:xfrm>
            <a:off x="2917018" y="2929901"/>
            <a:ext cx="402276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E" sz="2200" b="1" dirty="0"/>
              <a:t>Governance and Leadership </a:t>
            </a:r>
            <a:endParaRPr lang="en-AE" sz="2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E" sz="2200" b="1" dirty="0"/>
              <a:t>Teaching and Learning </a:t>
            </a:r>
            <a:endParaRPr lang="en-AE" sz="2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E" sz="2200" b="1" dirty="0"/>
              <a:t>Assessment and Analytics </a:t>
            </a:r>
            <a:endParaRPr lang="en-AE" sz="2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E" sz="2200" b="1" dirty="0"/>
              <a:t>Learning Experience </a:t>
            </a:r>
            <a:endParaRPr lang="en-AE" sz="2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E" sz="2200" b="1" dirty="0"/>
              <a:t>Technology </a:t>
            </a:r>
            <a:endParaRPr lang="en-AE" sz="2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E" sz="2200" b="1" dirty="0"/>
              <a:t>Organization and Support </a:t>
            </a:r>
            <a:endParaRPr lang="en-AE" sz="2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E" sz="2200" b="1" dirty="0"/>
              <a:t>Improvement and Innovation </a:t>
            </a:r>
            <a:endParaRPr lang="en-AE" sz="2200" dirty="0"/>
          </a:p>
        </p:txBody>
      </p:sp>
    </p:spTree>
    <p:extLst>
      <p:ext uri="{BB962C8B-B14F-4D97-AF65-F5344CB8AC3E}">
        <p14:creationId xmlns:p14="http://schemas.microsoft.com/office/powerpoint/2010/main" val="338261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870498-9E29-48FD-8043-7DB8C2130779}"/>
              </a:ext>
            </a:extLst>
          </p:cNvPr>
          <p:cNvSpPr txBox="1"/>
          <p:nvPr/>
        </p:nvSpPr>
        <p:spPr>
          <a:xfrm>
            <a:off x="394606" y="1070319"/>
            <a:ext cx="8354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</a:rPr>
              <a:t>Middle East e-Learning Quality Framework (</a:t>
            </a:r>
            <a:r>
              <a:rPr lang="en-US" sz="2800" b="1" dirty="0" err="1">
                <a:solidFill>
                  <a:schemeClr val="dk1"/>
                </a:solidFill>
              </a:rPr>
              <a:t>MeLQ</a:t>
            </a:r>
            <a:r>
              <a:rPr lang="en-US" sz="2800" b="1" dirty="0">
                <a:solidFill>
                  <a:schemeClr val="dk1"/>
                </a:solidFill>
              </a:rPr>
              <a:t> 2.0)</a:t>
            </a:r>
            <a:r>
              <a:rPr lang="en-US" sz="2800" dirty="0"/>
              <a:t> </a:t>
            </a:r>
            <a:endParaRPr lang="en-A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12BE4-623E-4CCE-B45E-C73A89514FEF}"/>
              </a:ext>
            </a:extLst>
          </p:cNvPr>
          <p:cNvSpPr txBox="1"/>
          <p:nvPr/>
        </p:nvSpPr>
        <p:spPr>
          <a:xfrm>
            <a:off x="394606" y="1961393"/>
            <a:ext cx="2518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Eligibility Criteria</a:t>
            </a:r>
            <a:r>
              <a:rPr lang="en-AE" sz="2400" b="1" dirty="0"/>
              <a:t>: </a:t>
            </a:r>
            <a:endParaRPr lang="en-US" sz="5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B06F0-CBD7-4785-8482-5E297C942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268" y="3457374"/>
            <a:ext cx="7089599" cy="2231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78B24F-D8EE-420D-BA29-3433AD241708}"/>
              </a:ext>
            </a:extLst>
          </p:cNvPr>
          <p:cNvSpPr/>
          <p:nvPr/>
        </p:nvSpPr>
        <p:spPr>
          <a:xfrm>
            <a:off x="2653394" y="237541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Legal status in the Middle East </a:t>
            </a:r>
          </a:p>
          <a:p>
            <a:pPr marL="285750" indent="-285750"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A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Offer Online learning programs</a:t>
            </a:r>
          </a:p>
        </p:txBody>
      </p:sp>
    </p:spTree>
    <p:extLst>
      <p:ext uri="{BB962C8B-B14F-4D97-AF65-F5344CB8AC3E}">
        <p14:creationId xmlns:p14="http://schemas.microsoft.com/office/powerpoint/2010/main" val="323769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9384" r="5335" b="19062"/>
          <a:stretch/>
        </p:blipFill>
        <p:spPr>
          <a:xfrm>
            <a:off x="-14045" y="5196"/>
            <a:ext cx="9141886" cy="23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96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EC784CB0262428211C16D57C8E1B0" ma:contentTypeVersion="17" ma:contentTypeDescription="Create a new document." ma:contentTypeScope="" ma:versionID="6c955635239b08047fe942ea67bb17d3">
  <xsd:schema xmlns:xsd="http://www.w3.org/2001/XMLSchema" xmlns:xs="http://www.w3.org/2001/XMLSchema" xmlns:p="http://schemas.microsoft.com/office/2006/metadata/properties" xmlns:ns3="1dabe7b9-29b0-45c9-b411-c1010ddc05f3" xmlns:ns4="ed77ce0c-822e-41f0-8e53-3a7d9cc98100" targetNamespace="http://schemas.microsoft.com/office/2006/metadata/properties" ma:root="true" ma:fieldsID="04b60381b19bf82665e1de26d4793e46" ns3:_="" ns4:_="">
    <xsd:import namespace="1dabe7b9-29b0-45c9-b411-c1010ddc05f3"/>
    <xsd:import namespace="ed77ce0c-822e-41f0-8e53-3a7d9cc981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be7b9-29b0-45c9-b411-c1010ddc0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7ce0c-822e-41f0-8e53-3a7d9cc981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dabe7b9-29b0-45c9-b411-c1010ddc05f3" xsi:nil="true"/>
  </documentManagement>
</p:properties>
</file>

<file path=customXml/itemProps1.xml><?xml version="1.0" encoding="utf-8"?>
<ds:datastoreItem xmlns:ds="http://schemas.openxmlformats.org/officeDocument/2006/customXml" ds:itemID="{0C808170-253B-435A-88D8-735FFD600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abe7b9-29b0-45c9-b411-c1010ddc05f3"/>
    <ds:schemaRef ds:uri="ed77ce0c-822e-41f0-8e53-3a7d9cc981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08559-DBA6-4247-8442-8A6D6F24D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3E2FE-85A8-45E0-9FCE-573B8A103479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1dabe7b9-29b0-45c9-b411-c1010ddc05f3"/>
    <ds:schemaRef ds:uri="http://purl.org/dc/terms/"/>
    <ds:schemaRef ds:uri="http://schemas.microsoft.com/office/infopath/2007/PartnerControls"/>
    <ds:schemaRef ds:uri="ed77ce0c-822e-41f0-8e53-3a7d9cc9810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322</Words>
  <Application>Microsoft Macintosh PowerPoint</Application>
  <PresentationFormat>On-screen Show (4:3)</PresentationFormat>
  <Paragraphs>58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ArialMT</vt:lpstr>
      <vt:lpstr>Calibri</vt:lpstr>
      <vt:lpstr>Courier New</vt:lpstr>
      <vt:lpstr>Dubai</vt:lpstr>
      <vt:lpstr>Times New Roman</vt:lpstr>
      <vt:lpstr>Office Theme</vt:lpstr>
      <vt:lpstr>Quality Models in Regional Frameworks Examples from the Arab Region ICDE- Quality Network</vt:lpstr>
      <vt:lpstr>Topics</vt:lpstr>
      <vt:lpstr>UAE Commission for Academic Accreditation, e-learning standards</vt:lpstr>
      <vt:lpstr>Courses Taught Through e-Learning</vt:lpstr>
      <vt:lpstr>Annex 15: Courses Taught Through e-Learning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Eng</dc:title>
  <dc:creator>i Mac</dc:creator>
  <cp:lastModifiedBy>Anna Fredriksen</cp:lastModifiedBy>
  <cp:revision>100</cp:revision>
  <dcterms:created xsi:type="dcterms:W3CDTF">2014-02-27T09:32:11Z</dcterms:created>
  <dcterms:modified xsi:type="dcterms:W3CDTF">2023-12-07T11:24:29Z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0x010100206EC784CB0262428211C16D57C8E1B0</vt:lpwstr>
  </property>
</Properties>
</file>