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4C41A-A7A8-437E-AB4D-F288EF2C9AF9}"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D84F0D38-1105-43A3-8639-8C9DCCE794F6}">
      <dgm:prSet/>
      <dgm:spPr/>
      <dgm:t>
        <a:bodyPr/>
        <a:lstStyle/>
        <a:p>
          <a:r>
            <a:rPr lang="en-US"/>
            <a:t>At USP we offer courses by all modes:</a:t>
          </a:r>
        </a:p>
      </dgm:t>
    </dgm:pt>
    <dgm:pt modelId="{CCA31206-CC96-4D9A-9B9B-A44D542F785A}" type="parTrans" cxnId="{0194EE0F-38D7-492D-9B29-D4AA26AA84CB}">
      <dgm:prSet/>
      <dgm:spPr/>
      <dgm:t>
        <a:bodyPr/>
        <a:lstStyle/>
        <a:p>
          <a:endParaRPr lang="en-US"/>
        </a:p>
      </dgm:t>
    </dgm:pt>
    <dgm:pt modelId="{6A875C02-25ED-4734-A829-1E70C742FF59}" type="sibTrans" cxnId="{0194EE0F-38D7-492D-9B29-D4AA26AA84CB}">
      <dgm:prSet/>
      <dgm:spPr/>
      <dgm:t>
        <a:bodyPr/>
        <a:lstStyle/>
        <a:p>
          <a:endParaRPr lang="en-US"/>
        </a:p>
      </dgm:t>
    </dgm:pt>
    <dgm:pt modelId="{73FC769D-4892-4984-AA62-885138C3F3B3}">
      <dgm:prSet/>
      <dgm:spPr/>
      <dgm:t>
        <a:bodyPr/>
        <a:lstStyle/>
        <a:p>
          <a:r>
            <a:rPr lang="en-US"/>
            <a:t>F2F</a:t>
          </a:r>
        </a:p>
      </dgm:t>
    </dgm:pt>
    <dgm:pt modelId="{D193C82D-6CCC-42E8-BF6C-60812B3AE278}" type="parTrans" cxnId="{045424B4-5E49-4EA0-86BB-E9931F798BE2}">
      <dgm:prSet/>
      <dgm:spPr/>
      <dgm:t>
        <a:bodyPr/>
        <a:lstStyle/>
        <a:p>
          <a:endParaRPr lang="en-US"/>
        </a:p>
      </dgm:t>
    </dgm:pt>
    <dgm:pt modelId="{F00FD5F2-AFD3-40E0-AD74-51E525FF7E29}" type="sibTrans" cxnId="{045424B4-5E49-4EA0-86BB-E9931F798BE2}">
      <dgm:prSet/>
      <dgm:spPr/>
      <dgm:t>
        <a:bodyPr/>
        <a:lstStyle/>
        <a:p>
          <a:endParaRPr lang="en-US"/>
        </a:p>
      </dgm:t>
    </dgm:pt>
    <dgm:pt modelId="{9DFBD40B-BD77-40E1-B5F8-8504013B4E6E}">
      <dgm:prSet/>
      <dgm:spPr/>
      <dgm:t>
        <a:bodyPr/>
        <a:lstStyle/>
        <a:p>
          <a:r>
            <a:rPr lang="en-US"/>
            <a:t>Printed</a:t>
          </a:r>
        </a:p>
      </dgm:t>
    </dgm:pt>
    <dgm:pt modelId="{06FCDFC4-E11E-4A34-9EB3-F38341B85BC1}" type="parTrans" cxnId="{12B93C05-139F-4D49-9B6D-C23351165854}">
      <dgm:prSet/>
      <dgm:spPr/>
      <dgm:t>
        <a:bodyPr/>
        <a:lstStyle/>
        <a:p>
          <a:endParaRPr lang="en-US"/>
        </a:p>
      </dgm:t>
    </dgm:pt>
    <dgm:pt modelId="{89A12CC3-EAC9-4DE2-AE79-AC4B938634B8}" type="sibTrans" cxnId="{12B93C05-139F-4D49-9B6D-C23351165854}">
      <dgm:prSet/>
      <dgm:spPr/>
      <dgm:t>
        <a:bodyPr/>
        <a:lstStyle/>
        <a:p>
          <a:endParaRPr lang="en-US"/>
        </a:p>
      </dgm:t>
    </dgm:pt>
    <dgm:pt modelId="{70418224-3B0B-4997-9461-188521D0103F}">
      <dgm:prSet/>
      <dgm:spPr/>
      <dgm:t>
        <a:bodyPr/>
        <a:lstStyle/>
        <a:p>
          <a:r>
            <a:rPr lang="en-US"/>
            <a:t>Online</a:t>
          </a:r>
        </a:p>
      </dgm:t>
    </dgm:pt>
    <dgm:pt modelId="{567248DA-4DA5-4F49-AE1C-1CE1267EF50F}" type="parTrans" cxnId="{25BB065F-38A4-4515-8A43-07EDDF5E2A44}">
      <dgm:prSet/>
      <dgm:spPr/>
      <dgm:t>
        <a:bodyPr/>
        <a:lstStyle/>
        <a:p>
          <a:endParaRPr lang="en-US"/>
        </a:p>
      </dgm:t>
    </dgm:pt>
    <dgm:pt modelId="{5479C5E0-F7EC-455F-B56C-9EBCBF930F37}" type="sibTrans" cxnId="{25BB065F-38A4-4515-8A43-07EDDF5E2A44}">
      <dgm:prSet/>
      <dgm:spPr/>
      <dgm:t>
        <a:bodyPr/>
        <a:lstStyle/>
        <a:p>
          <a:endParaRPr lang="en-US"/>
        </a:p>
      </dgm:t>
    </dgm:pt>
    <dgm:pt modelId="{BC9AEB50-FB58-425F-A382-7A1B232EA583}">
      <dgm:prSet/>
      <dgm:spPr/>
      <dgm:t>
        <a:bodyPr/>
        <a:lstStyle/>
        <a:p>
          <a:r>
            <a:rPr lang="en-US"/>
            <a:t>Blended</a:t>
          </a:r>
        </a:p>
      </dgm:t>
    </dgm:pt>
    <dgm:pt modelId="{B8758A99-DEDA-4A1A-8FEE-55E42CA1AE0B}" type="parTrans" cxnId="{E7E9A59D-1B1D-468D-A004-99E6018A524E}">
      <dgm:prSet/>
      <dgm:spPr/>
      <dgm:t>
        <a:bodyPr/>
        <a:lstStyle/>
        <a:p>
          <a:endParaRPr lang="en-US"/>
        </a:p>
      </dgm:t>
    </dgm:pt>
    <dgm:pt modelId="{B66D976C-5363-4F4E-9AFF-078F387FB856}" type="sibTrans" cxnId="{E7E9A59D-1B1D-468D-A004-99E6018A524E}">
      <dgm:prSet/>
      <dgm:spPr/>
      <dgm:t>
        <a:bodyPr/>
        <a:lstStyle/>
        <a:p>
          <a:endParaRPr lang="en-US"/>
        </a:p>
      </dgm:t>
    </dgm:pt>
    <dgm:pt modelId="{7D363BE6-86AA-452A-8218-F4CECAE13781}">
      <dgm:prSet/>
      <dgm:spPr/>
      <dgm:t>
        <a:bodyPr/>
        <a:lstStyle/>
        <a:p>
          <a:r>
            <a:rPr lang="en-US"/>
            <a:t>Flexi</a:t>
          </a:r>
        </a:p>
      </dgm:t>
    </dgm:pt>
    <dgm:pt modelId="{C2F79F46-87F6-4142-8740-93CE43420876}" type="parTrans" cxnId="{8BF8F924-A23D-41FB-AD0D-6F69D759C170}">
      <dgm:prSet/>
      <dgm:spPr/>
      <dgm:t>
        <a:bodyPr/>
        <a:lstStyle/>
        <a:p>
          <a:endParaRPr lang="en-US"/>
        </a:p>
      </dgm:t>
    </dgm:pt>
    <dgm:pt modelId="{EB39EB52-A856-490A-80CE-106C82C58DDA}" type="sibTrans" cxnId="{8BF8F924-A23D-41FB-AD0D-6F69D759C170}">
      <dgm:prSet/>
      <dgm:spPr/>
      <dgm:t>
        <a:bodyPr/>
        <a:lstStyle/>
        <a:p>
          <a:endParaRPr lang="en-US"/>
        </a:p>
      </dgm:t>
    </dgm:pt>
    <dgm:pt modelId="{72BAD902-9941-4312-9781-1C09CBD73DC3}">
      <dgm:prSet/>
      <dgm:spPr/>
      <dgm:t>
        <a:bodyPr/>
        <a:lstStyle/>
        <a:p>
          <a:r>
            <a:rPr lang="en-US"/>
            <a:t>Cohort</a:t>
          </a:r>
        </a:p>
      </dgm:t>
    </dgm:pt>
    <dgm:pt modelId="{5B33AAC6-3616-44DA-9F0A-6580398C30AB}" type="parTrans" cxnId="{C20150DA-DE0B-448E-BD8E-77672826CF29}">
      <dgm:prSet/>
      <dgm:spPr/>
      <dgm:t>
        <a:bodyPr/>
        <a:lstStyle/>
        <a:p>
          <a:endParaRPr lang="en-US"/>
        </a:p>
      </dgm:t>
    </dgm:pt>
    <dgm:pt modelId="{92A0CC8A-94AE-4306-9162-9A0394380713}" type="sibTrans" cxnId="{C20150DA-DE0B-448E-BD8E-77672826CF29}">
      <dgm:prSet/>
      <dgm:spPr/>
      <dgm:t>
        <a:bodyPr/>
        <a:lstStyle/>
        <a:p>
          <a:endParaRPr lang="en-US"/>
        </a:p>
      </dgm:t>
    </dgm:pt>
    <dgm:pt modelId="{84A82869-B681-48C6-9A1C-D36966878D43}">
      <dgm:prSet/>
      <dgm:spPr/>
      <dgm:t>
        <a:bodyPr/>
        <a:lstStyle/>
        <a:p>
          <a:r>
            <a:rPr lang="en-US"/>
            <a:t>All courses go through the Quality Assurance (QA) process using the Quality Matters (QM) standards</a:t>
          </a:r>
        </a:p>
      </dgm:t>
    </dgm:pt>
    <dgm:pt modelId="{866294B7-ACCA-4732-AFCC-36238B533C79}" type="parTrans" cxnId="{D70C6008-7E37-4B81-B265-B6455115A525}">
      <dgm:prSet/>
      <dgm:spPr/>
      <dgm:t>
        <a:bodyPr/>
        <a:lstStyle/>
        <a:p>
          <a:endParaRPr lang="en-US"/>
        </a:p>
      </dgm:t>
    </dgm:pt>
    <dgm:pt modelId="{56E700C9-58BD-4671-AA5F-C9A67D3025C4}" type="sibTrans" cxnId="{D70C6008-7E37-4B81-B265-B6455115A525}">
      <dgm:prSet/>
      <dgm:spPr/>
      <dgm:t>
        <a:bodyPr/>
        <a:lstStyle/>
        <a:p>
          <a:endParaRPr lang="en-US"/>
        </a:p>
      </dgm:t>
    </dgm:pt>
    <dgm:pt modelId="{FBA93588-8586-4281-81EB-7BEEBD0EF902}" type="pres">
      <dgm:prSet presAssocID="{32C4C41A-A7A8-437E-AB4D-F288EF2C9AF9}" presName="Name0" presStyleCnt="0">
        <dgm:presLayoutVars>
          <dgm:dir/>
          <dgm:animLvl val="lvl"/>
          <dgm:resizeHandles val="exact"/>
        </dgm:presLayoutVars>
      </dgm:prSet>
      <dgm:spPr/>
    </dgm:pt>
    <dgm:pt modelId="{BD2FE20B-2FE2-455E-B8A8-3221FE41E5B5}" type="pres">
      <dgm:prSet presAssocID="{84A82869-B681-48C6-9A1C-D36966878D43}" presName="boxAndChildren" presStyleCnt="0"/>
      <dgm:spPr/>
    </dgm:pt>
    <dgm:pt modelId="{B099A832-5E82-4C50-90AF-E3A46A9F4E9D}" type="pres">
      <dgm:prSet presAssocID="{84A82869-B681-48C6-9A1C-D36966878D43}" presName="parentTextBox" presStyleLbl="node1" presStyleIdx="0" presStyleCnt="2"/>
      <dgm:spPr/>
    </dgm:pt>
    <dgm:pt modelId="{3B539372-C356-431E-AA61-CC2292B661CB}" type="pres">
      <dgm:prSet presAssocID="{6A875C02-25ED-4734-A829-1E70C742FF59}" presName="sp" presStyleCnt="0"/>
      <dgm:spPr/>
    </dgm:pt>
    <dgm:pt modelId="{3BCF9C0E-2E44-41C8-84BF-57E565F7A8D2}" type="pres">
      <dgm:prSet presAssocID="{D84F0D38-1105-43A3-8639-8C9DCCE794F6}" presName="arrowAndChildren" presStyleCnt="0"/>
      <dgm:spPr/>
    </dgm:pt>
    <dgm:pt modelId="{712317F3-B60B-4071-97FF-FCD823E32428}" type="pres">
      <dgm:prSet presAssocID="{D84F0D38-1105-43A3-8639-8C9DCCE794F6}" presName="parentTextArrow" presStyleLbl="node1" presStyleIdx="0" presStyleCnt="2"/>
      <dgm:spPr/>
    </dgm:pt>
    <dgm:pt modelId="{41B09E62-4B78-4B38-AC8A-3762F41E4B0F}" type="pres">
      <dgm:prSet presAssocID="{D84F0D38-1105-43A3-8639-8C9DCCE794F6}" presName="arrow" presStyleLbl="node1" presStyleIdx="1" presStyleCnt="2"/>
      <dgm:spPr/>
    </dgm:pt>
    <dgm:pt modelId="{89C509BA-E5D2-4FB0-B859-3F81951984C2}" type="pres">
      <dgm:prSet presAssocID="{D84F0D38-1105-43A3-8639-8C9DCCE794F6}" presName="descendantArrow" presStyleCnt="0"/>
      <dgm:spPr/>
    </dgm:pt>
    <dgm:pt modelId="{AFE10437-CAF7-40B0-9B7F-9226494C6FDA}" type="pres">
      <dgm:prSet presAssocID="{73FC769D-4892-4984-AA62-885138C3F3B3}" presName="childTextArrow" presStyleLbl="fgAccFollowNode1" presStyleIdx="0" presStyleCnt="6">
        <dgm:presLayoutVars>
          <dgm:bulletEnabled val="1"/>
        </dgm:presLayoutVars>
      </dgm:prSet>
      <dgm:spPr/>
    </dgm:pt>
    <dgm:pt modelId="{E93F83C1-0FF7-4AD0-8100-1CB452C7BD09}" type="pres">
      <dgm:prSet presAssocID="{9DFBD40B-BD77-40E1-B5F8-8504013B4E6E}" presName="childTextArrow" presStyleLbl="fgAccFollowNode1" presStyleIdx="1" presStyleCnt="6">
        <dgm:presLayoutVars>
          <dgm:bulletEnabled val="1"/>
        </dgm:presLayoutVars>
      </dgm:prSet>
      <dgm:spPr/>
    </dgm:pt>
    <dgm:pt modelId="{6DEBA973-7FE4-41DC-BA49-0D869E8B413D}" type="pres">
      <dgm:prSet presAssocID="{70418224-3B0B-4997-9461-188521D0103F}" presName="childTextArrow" presStyleLbl="fgAccFollowNode1" presStyleIdx="2" presStyleCnt="6">
        <dgm:presLayoutVars>
          <dgm:bulletEnabled val="1"/>
        </dgm:presLayoutVars>
      </dgm:prSet>
      <dgm:spPr/>
    </dgm:pt>
    <dgm:pt modelId="{D06AE7AB-4DDE-448D-B016-2A6A88E32B33}" type="pres">
      <dgm:prSet presAssocID="{BC9AEB50-FB58-425F-A382-7A1B232EA583}" presName="childTextArrow" presStyleLbl="fgAccFollowNode1" presStyleIdx="3" presStyleCnt="6">
        <dgm:presLayoutVars>
          <dgm:bulletEnabled val="1"/>
        </dgm:presLayoutVars>
      </dgm:prSet>
      <dgm:spPr/>
    </dgm:pt>
    <dgm:pt modelId="{9C4048E7-7B0E-4AC4-8566-64DC37992A73}" type="pres">
      <dgm:prSet presAssocID="{7D363BE6-86AA-452A-8218-F4CECAE13781}" presName="childTextArrow" presStyleLbl="fgAccFollowNode1" presStyleIdx="4" presStyleCnt="6">
        <dgm:presLayoutVars>
          <dgm:bulletEnabled val="1"/>
        </dgm:presLayoutVars>
      </dgm:prSet>
      <dgm:spPr/>
    </dgm:pt>
    <dgm:pt modelId="{12138A84-9069-4479-A97B-0293D441E707}" type="pres">
      <dgm:prSet presAssocID="{72BAD902-9941-4312-9781-1C09CBD73DC3}" presName="childTextArrow" presStyleLbl="fgAccFollowNode1" presStyleIdx="5" presStyleCnt="6">
        <dgm:presLayoutVars>
          <dgm:bulletEnabled val="1"/>
        </dgm:presLayoutVars>
      </dgm:prSet>
      <dgm:spPr/>
    </dgm:pt>
  </dgm:ptLst>
  <dgm:cxnLst>
    <dgm:cxn modelId="{12B93C05-139F-4D49-9B6D-C23351165854}" srcId="{D84F0D38-1105-43A3-8639-8C9DCCE794F6}" destId="{9DFBD40B-BD77-40E1-B5F8-8504013B4E6E}" srcOrd="1" destOrd="0" parTransId="{06FCDFC4-E11E-4A34-9EB3-F38341B85BC1}" sibTransId="{89A12CC3-EAC9-4DE2-AE79-AC4B938634B8}"/>
    <dgm:cxn modelId="{D70C6008-7E37-4B81-B265-B6455115A525}" srcId="{32C4C41A-A7A8-437E-AB4D-F288EF2C9AF9}" destId="{84A82869-B681-48C6-9A1C-D36966878D43}" srcOrd="1" destOrd="0" parTransId="{866294B7-ACCA-4732-AFCC-36238B533C79}" sibTransId="{56E700C9-58BD-4671-AA5F-C9A67D3025C4}"/>
    <dgm:cxn modelId="{0194EE0F-38D7-492D-9B29-D4AA26AA84CB}" srcId="{32C4C41A-A7A8-437E-AB4D-F288EF2C9AF9}" destId="{D84F0D38-1105-43A3-8639-8C9DCCE794F6}" srcOrd="0" destOrd="0" parTransId="{CCA31206-CC96-4D9A-9B9B-A44D542F785A}" sibTransId="{6A875C02-25ED-4734-A829-1E70C742FF59}"/>
    <dgm:cxn modelId="{63152D1A-9088-435A-BF29-CC99AA687239}" type="presOf" srcId="{84A82869-B681-48C6-9A1C-D36966878D43}" destId="{B099A832-5E82-4C50-90AF-E3A46A9F4E9D}" srcOrd="0" destOrd="0" presId="urn:microsoft.com/office/officeart/2005/8/layout/process4"/>
    <dgm:cxn modelId="{8BF8F924-A23D-41FB-AD0D-6F69D759C170}" srcId="{D84F0D38-1105-43A3-8639-8C9DCCE794F6}" destId="{7D363BE6-86AA-452A-8218-F4CECAE13781}" srcOrd="4" destOrd="0" parTransId="{C2F79F46-87F6-4142-8740-93CE43420876}" sibTransId="{EB39EB52-A856-490A-80CE-106C82C58DDA}"/>
    <dgm:cxn modelId="{F5285D2E-4665-4645-BD97-352528FD9FEF}" type="presOf" srcId="{BC9AEB50-FB58-425F-A382-7A1B232EA583}" destId="{D06AE7AB-4DDE-448D-B016-2A6A88E32B33}" srcOrd="0" destOrd="0" presId="urn:microsoft.com/office/officeart/2005/8/layout/process4"/>
    <dgm:cxn modelId="{25BB065F-38A4-4515-8A43-07EDDF5E2A44}" srcId="{D84F0D38-1105-43A3-8639-8C9DCCE794F6}" destId="{70418224-3B0B-4997-9461-188521D0103F}" srcOrd="2" destOrd="0" parTransId="{567248DA-4DA5-4F49-AE1C-1CE1267EF50F}" sibTransId="{5479C5E0-F7EC-455F-B56C-9EBCBF930F37}"/>
    <dgm:cxn modelId="{14CEBE45-3AC5-4E00-8226-3575F4647498}" type="presOf" srcId="{73FC769D-4892-4984-AA62-885138C3F3B3}" destId="{AFE10437-CAF7-40B0-9B7F-9226494C6FDA}" srcOrd="0" destOrd="0" presId="urn:microsoft.com/office/officeart/2005/8/layout/process4"/>
    <dgm:cxn modelId="{AAF05B6F-817A-4922-9F36-316B43C9A944}" type="presOf" srcId="{70418224-3B0B-4997-9461-188521D0103F}" destId="{6DEBA973-7FE4-41DC-BA49-0D869E8B413D}" srcOrd="0" destOrd="0" presId="urn:microsoft.com/office/officeart/2005/8/layout/process4"/>
    <dgm:cxn modelId="{16ACA57B-9919-44D7-881E-E33A53795779}" type="presOf" srcId="{72BAD902-9941-4312-9781-1C09CBD73DC3}" destId="{12138A84-9069-4479-A97B-0293D441E707}" srcOrd="0" destOrd="0" presId="urn:microsoft.com/office/officeart/2005/8/layout/process4"/>
    <dgm:cxn modelId="{12077B84-E8B8-4E53-88ED-2718ED8C9130}" type="presOf" srcId="{9DFBD40B-BD77-40E1-B5F8-8504013B4E6E}" destId="{E93F83C1-0FF7-4AD0-8100-1CB452C7BD09}" srcOrd="0" destOrd="0" presId="urn:microsoft.com/office/officeart/2005/8/layout/process4"/>
    <dgm:cxn modelId="{363FEA84-D18B-4137-A46F-CE3278512494}" type="presOf" srcId="{7D363BE6-86AA-452A-8218-F4CECAE13781}" destId="{9C4048E7-7B0E-4AC4-8566-64DC37992A73}" srcOrd="0" destOrd="0" presId="urn:microsoft.com/office/officeart/2005/8/layout/process4"/>
    <dgm:cxn modelId="{501DB987-103A-42B6-94CF-999C68E9EDEF}" type="presOf" srcId="{32C4C41A-A7A8-437E-AB4D-F288EF2C9AF9}" destId="{FBA93588-8586-4281-81EB-7BEEBD0EF902}" srcOrd="0" destOrd="0" presId="urn:microsoft.com/office/officeart/2005/8/layout/process4"/>
    <dgm:cxn modelId="{E7E9A59D-1B1D-468D-A004-99E6018A524E}" srcId="{D84F0D38-1105-43A3-8639-8C9DCCE794F6}" destId="{BC9AEB50-FB58-425F-A382-7A1B232EA583}" srcOrd="3" destOrd="0" parTransId="{B8758A99-DEDA-4A1A-8FEE-55E42CA1AE0B}" sibTransId="{B66D976C-5363-4F4E-9AFF-078F387FB856}"/>
    <dgm:cxn modelId="{045424B4-5E49-4EA0-86BB-E9931F798BE2}" srcId="{D84F0D38-1105-43A3-8639-8C9DCCE794F6}" destId="{73FC769D-4892-4984-AA62-885138C3F3B3}" srcOrd="0" destOrd="0" parTransId="{D193C82D-6CCC-42E8-BF6C-60812B3AE278}" sibTransId="{F00FD5F2-AFD3-40E0-AD74-51E525FF7E29}"/>
    <dgm:cxn modelId="{C20150DA-DE0B-448E-BD8E-77672826CF29}" srcId="{D84F0D38-1105-43A3-8639-8C9DCCE794F6}" destId="{72BAD902-9941-4312-9781-1C09CBD73DC3}" srcOrd="5" destOrd="0" parTransId="{5B33AAC6-3616-44DA-9F0A-6580398C30AB}" sibTransId="{92A0CC8A-94AE-4306-9162-9A0394380713}"/>
    <dgm:cxn modelId="{11C45CED-60BA-42EA-AF77-BADEE3DD7CB8}" type="presOf" srcId="{D84F0D38-1105-43A3-8639-8C9DCCE794F6}" destId="{41B09E62-4B78-4B38-AC8A-3762F41E4B0F}" srcOrd="1" destOrd="0" presId="urn:microsoft.com/office/officeart/2005/8/layout/process4"/>
    <dgm:cxn modelId="{52C9E8F1-7C3D-4656-933F-78564893178B}" type="presOf" srcId="{D84F0D38-1105-43A3-8639-8C9DCCE794F6}" destId="{712317F3-B60B-4071-97FF-FCD823E32428}" srcOrd="0" destOrd="0" presId="urn:microsoft.com/office/officeart/2005/8/layout/process4"/>
    <dgm:cxn modelId="{206FB518-6780-4531-A146-830A57205FB0}" type="presParOf" srcId="{FBA93588-8586-4281-81EB-7BEEBD0EF902}" destId="{BD2FE20B-2FE2-455E-B8A8-3221FE41E5B5}" srcOrd="0" destOrd="0" presId="urn:microsoft.com/office/officeart/2005/8/layout/process4"/>
    <dgm:cxn modelId="{5095C4E5-911B-41AB-AF09-F968D9BB1726}" type="presParOf" srcId="{BD2FE20B-2FE2-455E-B8A8-3221FE41E5B5}" destId="{B099A832-5E82-4C50-90AF-E3A46A9F4E9D}" srcOrd="0" destOrd="0" presId="urn:microsoft.com/office/officeart/2005/8/layout/process4"/>
    <dgm:cxn modelId="{D2651D65-2C02-41F4-9DB4-DDE2DEF0EFDC}" type="presParOf" srcId="{FBA93588-8586-4281-81EB-7BEEBD0EF902}" destId="{3B539372-C356-431E-AA61-CC2292B661CB}" srcOrd="1" destOrd="0" presId="urn:microsoft.com/office/officeart/2005/8/layout/process4"/>
    <dgm:cxn modelId="{CBB5F576-536F-45D1-BCE3-1E46ECC2B9DF}" type="presParOf" srcId="{FBA93588-8586-4281-81EB-7BEEBD0EF902}" destId="{3BCF9C0E-2E44-41C8-84BF-57E565F7A8D2}" srcOrd="2" destOrd="0" presId="urn:microsoft.com/office/officeart/2005/8/layout/process4"/>
    <dgm:cxn modelId="{5E6B8108-48C9-4A5B-80B6-5655D5F25FB3}" type="presParOf" srcId="{3BCF9C0E-2E44-41C8-84BF-57E565F7A8D2}" destId="{712317F3-B60B-4071-97FF-FCD823E32428}" srcOrd="0" destOrd="0" presId="urn:microsoft.com/office/officeart/2005/8/layout/process4"/>
    <dgm:cxn modelId="{0C1B0C11-5B1B-41D2-8AEE-90B9EA1EB58D}" type="presParOf" srcId="{3BCF9C0E-2E44-41C8-84BF-57E565F7A8D2}" destId="{41B09E62-4B78-4B38-AC8A-3762F41E4B0F}" srcOrd="1" destOrd="0" presId="urn:microsoft.com/office/officeart/2005/8/layout/process4"/>
    <dgm:cxn modelId="{E8756CAF-0D06-4616-9858-74B75F9AE944}" type="presParOf" srcId="{3BCF9C0E-2E44-41C8-84BF-57E565F7A8D2}" destId="{89C509BA-E5D2-4FB0-B859-3F81951984C2}" srcOrd="2" destOrd="0" presId="urn:microsoft.com/office/officeart/2005/8/layout/process4"/>
    <dgm:cxn modelId="{30C7E682-9CC1-4602-8916-986C24301B7E}" type="presParOf" srcId="{89C509BA-E5D2-4FB0-B859-3F81951984C2}" destId="{AFE10437-CAF7-40B0-9B7F-9226494C6FDA}" srcOrd="0" destOrd="0" presId="urn:microsoft.com/office/officeart/2005/8/layout/process4"/>
    <dgm:cxn modelId="{592B9FB8-F88F-4740-BDEE-879E074BF37D}" type="presParOf" srcId="{89C509BA-E5D2-4FB0-B859-3F81951984C2}" destId="{E93F83C1-0FF7-4AD0-8100-1CB452C7BD09}" srcOrd="1" destOrd="0" presId="urn:microsoft.com/office/officeart/2005/8/layout/process4"/>
    <dgm:cxn modelId="{592E9050-5232-448A-9D20-D74CE56C0CC9}" type="presParOf" srcId="{89C509BA-E5D2-4FB0-B859-3F81951984C2}" destId="{6DEBA973-7FE4-41DC-BA49-0D869E8B413D}" srcOrd="2" destOrd="0" presId="urn:microsoft.com/office/officeart/2005/8/layout/process4"/>
    <dgm:cxn modelId="{C477889B-3A46-4396-9EE3-0F25B2C04782}" type="presParOf" srcId="{89C509BA-E5D2-4FB0-B859-3F81951984C2}" destId="{D06AE7AB-4DDE-448D-B016-2A6A88E32B33}" srcOrd="3" destOrd="0" presId="urn:microsoft.com/office/officeart/2005/8/layout/process4"/>
    <dgm:cxn modelId="{57D93281-CEE3-498C-92CE-E8B95ED17F8D}" type="presParOf" srcId="{89C509BA-E5D2-4FB0-B859-3F81951984C2}" destId="{9C4048E7-7B0E-4AC4-8566-64DC37992A73}" srcOrd="4" destOrd="0" presId="urn:microsoft.com/office/officeart/2005/8/layout/process4"/>
    <dgm:cxn modelId="{35B37295-65E7-4A48-9A5E-12501B48D706}" type="presParOf" srcId="{89C509BA-E5D2-4FB0-B859-3F81951984C2}" destId="{12138A84-9069-4479-A97B-0293D441E707}"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47D14-11BA-4F54-97F3-975E7F4011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B75F6E3-45F5-40A4-9937-2503BBB17083}">
      <dgm:prSet/>
      <dgm:spPr/>
      <dgm:t>
        <a:bodyPr/>
        <a:lstStyle/>
        <a:p>
          <a:pPr>
            <a:lnSpc>
              <a:spcPct val="100000"/>
            </a:lnSpc>
            <a:defRPr cap="all"/>
          </a:pPr>
          <a:r>
            <a:rPr lang="en-US" dirty="0"/>
            <a:t>Development Team</a:t>
          </a:r>
        </a:p>
      </dgm:t>
    </dgm:pt>
    <dgm:pt modelId="{0575A1A3-7981-43CB-8516-1345190A8E63}" type="parTrans" cxnId="{9CB0FF1D-C35E-4E2A-A3F9-7915AF82BAE1}">
      <dgm:prSet/>
      <dgm:spPr/>
      <dgm:t>
        <a:bodyPr/>
        <a:lstStyle/>
        <a:p>
          <a:endParaRPr lang="en-US"/>
        </a:p>
      </dgm:t>
    </dgm:pt>
    <dgm:pt modelId="{3DBFA55D-2AD7-48B7-8397-21536C0F8DCB}" type="sibTrans" cxnId="{9CB0FF1D-C35E-4E2A-A3F9-7915AF82BAE1}">
      <dgm:prSet/>
      <dgm:spPr/>
      <dgm:t>
        <a:bodyPr/>
        <a:lstStyle/>
        <a:p>
          <a:endParaRPr lang="en-US"/>
        </a:p>
      </dgm:t>
    </dgm:pt>
    <dgm:pt modelId="{67879C17-89B3-4722-B851-072C5A55886A}">
      <dgm:prSet/>
      <dgm:spPr/>
      <dgm:t>
        <a:bodyPr/>
        <a:lstStyle/>
        <a:p>
          <a:pPr>
            <a:lnSpc>
              <a:spcPct val="100000"/>
            </a:lnSpc>
            <a:defRPr cap="all"/>
          </a:pPr>
          <a:r>
            <a:rPr lang="en-US" cap="none" dirty="0"/>
            <a:t>Lead ID in the Course Development  	 Head of LXDD              Review Team (3 Reviewers)         </a:t>
          </a:r>
        </a:p>
        <a:p>
          <a:pPr>
            <a:lnSpc>
              <a:spcPct val="100000"/>
            </a:lnSpc>
            <a:defRPr cap="all"/>
          </a:pPr>
          <a:r>
            <a:rPr lang="en-US" cap="none" dirty="0"/>
            <a:t>      ID                  Subject Expert (For Any Improvement) </a:t>
          </a:r>
        </a:p>
      </dgm:t>
    </dgm:pt>
    <dgm:pt modelId="{53F8D3AA-3DB4-4910-8967-98BE7030F00D}" type="parTrans" cxnId="{3807DE54-1CE9-43AE-B39C-F03D2915C1EB}">
      <dgm:prSet/>
      <dgm:spPr/>
      <dgm:t>
        <a:bodyPr/>
        <a:lstStyle/>
        <a:p>
          <a:endParaRPr lang="en-US"/>
        </a:p>
      </dgm:t>
    </dgm:pt>
    <dgm:pt modelId="{45C11CC2-7AC2-44E3-A936-64CCC152E5D0}" type="sibTrans" cxnId="{3807DE54-1CE9-43AE-B39C-F03D2915C1EB}">
      <dgm:prSet/>
      <dgm:spPr/>
      <dgm:t>
        <a:bodyPr/>
        <a:lstStyle/>
        <a:p>
          <a:endParaRPr lang="en-US"/>
        </a:p>
      </dgm:t>
    </dgm:pt>
    <dgm:pt modelId="{748B63DF-0E6B-4B99-9852-BACFAACF9872}">
      <dgm:prSet/>
      <dgm:spPr/>
      <dgm:t>
        <a:bodyPr/>
        <a:lstStyle/>
        <a:p>
          <a:pPr>
            <a:lnSpc>
              <a:spcPct val="100000"/>
            </a:lnSpc>
            <a:defRPr cap="all"/>
          </a:pPr>
          <a:r>
            <a:rPr lang="en-US" cap="none" dirty="0"/>
            <a:t>Lead ID in the Course Development          Head Of School    Course Ready To Be Offered</a:t>
          </a:r>
        </a:p>
      </dgm:t>
    </dgm:pt>
    <dgm:pt modelId="{D3F8F5F5-09FA-4E3F-AC65-E110172427AC}" type="parTrans" cxnId="{3136CFDC-430E-4303-912B-881C9D667C9E}">
      <dgm:prSet/>
      <dgm:spPr/>
      <dgm:t>
        <a:bodyPr/>
        <a:lstStyle/>
        <a:p>
          <a:endParaRPr lang="en-US"/>
        </a:p>
      </dgm:t>
    </dgm:pt>
    <dgm:pt modelId="{2A484259-9443-4F12-B8E3-BC749AA48E07}" type="sibTrans" cxnId="{3136CFDC-430E-4303-912B-881C9D667C9E}">
      <dgm:prSet/>
      <dgm:spPr/>
      <dgm:t>
        <a:bodyPr/>
        <a:lstStyle/>
        <a:p>
          <a:endParaRPr lang="en-US"/>
        </a:p>
      </dgm:t>
    </dgm:pt>
    <dgm:pt modelId="{93426337-DECC-4C99-8544-BAE62DD658E4}" type="pres">
      <dgm:prSet presAssocID="{A1347D14-11BA-4F54-97F3-975E7F401149}" presName="CompostProcess" presStyleCnt="0">
        <dgm:presLayoutVars>
          <dgm:dir/>
          <dgm:resizeHandles val="exact"/>
        </dgm:presLayoutVars>
      </dgm:prSet>
      <dgm:spPr/>
    </dgm:pt>
    <dgm:pt modelId="{525E891E-F572-4C9E-AA02-ABA3A3653DAB}" type="pres">
      <dgm:prSet presAssocID="{A1347D14-11BA-4F54-97F3-975E7F401149}" presName="arrow" presStyleLbl="bgShp" presStyleIdx="0" presStyleCnt="1"/>
      <dgm:spPr/>
    </dgm:pt>
    <dgm:pt modelId="{24320645-ADC4-4CB4-AEFB-11DE1B1F9A01}" type="pres">
      <dgm:prSet presAssocID="{A1347D14-11BA-4F54-97F3-975E7F401149}" presName="linearProcess" presStyleCnt="0"/>
      <dgm:spPr/>
    </dgm:pt>
    <dgm:pt modelId="{4341C68B-C51E-4FBC-AD38-55A4CDDD52D3}" type="pres">
      <dgm:prSet presAssocID="{3B75F6E3-45F5-40A4-9937-2503BBB17083}" presName="textNode" presStyleLbl="node1" presStyleIdx="0" presStyleCnt="3">
        <dgm:presLayoutVars>
          <dgm:bulletEnabled val="1"/>
        </dgm:presLayoutVars>
      </dgm:prSet>
      <dgm:spPr/>
    </dgm:pt>
    <dgm:pt modelId="{6D0F3AFA-93E5-484C-B750-D9616F8AAD39}" type="pres">
      <dgm:prSet presAssocID="{3DBFA55D-2AD7-48B7-8397-21536C0F8DCB}" presName="sibTrans" presStyleCnt="0"/>
      <dgm:spPr/>
    </dgm:pt>
    <dgm:pt modelId="{AA7809C9-36E1-44DA-B2D5-4C108436618E}" type="pres">
      <dgm:prSet presAssocID="{67879C17-89B3-4722-B851-072C5A55886A}" presName="textNode" presStyleLbl="node1" presStyleIdx="1" presStyleCnt="3">
        <dgm:presLayoutVars>
          <dgm:bulletEnabled val="1"/>
        </dgm:presLayoutVars>
      </dgm:prSet>
      <dgm:spPr/>
    </dgm:pt>
    <dgm:pt modelId="{43E28AEE-6C9E-402A-AE12-3A387D03DF29}" type="pres">
      <dgm:prSet presAssocID="{45C11CC2-7AC2-44E3-A936-64CCC152E5D0}" presName="sibTrans" presStyleCnt="0"/>
      <dgm:spPr/>
    </dgm:pt>
    <dgm:pt modelId="{E984B31D-5E96-4255-96B8-0112CAB85B45}" type="pres">
      <dgm:prSet presAssocID="{748B63DF-0E6B-4B99-9852-BACFAACF9872}" presName="textNode" presStyleLbl="node1" presStyleIdx="2" presStyleCnt="3">
        <dgm:presLayoutVars>
          <dgm:bulletEnabled val="1"/>
        </dgm:presLayoutVars>
      </dgm:prSet>
      <dgm:spPr/>
    </dgm:pt>
  </dgm:ptLst>
  <dgm:cxnLst>
    <dgm:cxn modelId="{002AA200-7C10-4E86-B81E-4AFA5DE89CCF}" type="presOf" srcId="{A1347D14-11BA-4F54-97F3-975E7F401149}" destId="{93426337-DECC-4C99-8544-BAE62DD658E4}" srcOrd="0" destOrd="0" presId="urn:microsoft.com/office/officeart/2005/8/layout/hProcess9"/>
    <dgm:cxn modelId="{9CB0FF1D-C35E-4E2A-A3F9-7915AF82BAE1}" srcId="{A1347D14-11BA-4F54-97F3-975E7F401149}" destId="{3B75F6E3-45F5-40A4-9937-2503BBB17083}" srcOrd="0" destOrd="0" parTransId="{0575A1A3-7981-43CB-8516-1345190A8E63}" sibTransId="{3DBFA55D-2AD7-48B7-8397-21536C0F8DCB}"/>
    <dgm:cxn modelId="{4A29025E-6688-4738-B212-1E37E2EF9257}" type="presOf" srcId="{67879C17-89B3-4722-B851-072C5A55886A}" destId="{AA7809C9-36E1-44DA-B2D5-4C108436618E}" srcOrd="0" destOrd="0" presId="urn:microsoft.com/office/officeart/2005/8/layout/hProcess9"/>
    <dgm:cxn modelId="{3807DE54-1CE9-43AE-B39C-F03D2915C1EB}" srcId="{A1347D14-11BA-4F54-97F3-975E7F401149}" destId="{67879C17-89B3-4722-B851-072C5A55886A}" srcOrd="1" destOrd="0" parTransId="{53F8D3AA-3DB4-4910-8967-98BE7030F00D}" sibTransId="{45C11CC2-7AC2-44E3-A936-64CCC152E5D0}"/>
    <dgm:cxn modelId="{7E6B8193-CEAF-4BF7-AD47-ECC583FE6E2F}" type="presOf" srcId="{3B75F6E3-45F5-40A4-9937-2503BBB17083}" destId="{4341C68B-C51E-4FBC-AD38-55A4CDDD52D3}" srcOrd="0" destOrd="0" presId="urn:microsoft.com/office/officeart/2005/8/layout/hProcess9"/>
    <dgm:cxn modelId="{CC45BFD7-F98E-4966-BA94-A195AB4B2204}" type="presOf" srcId="{748B63DF-0E6B-4B99-9852-BACFAACF9872}" destId="{E984B31D-5E96-4255-96B8-0112CAB85B45}" srcOrd="0" destOrd="0" presId="urn:microsoft.com/office/officeart/2005/8/layout/hProcess9"/>
    <dgm:cxn modelId="{3136CFDC-430E-4303-912B-881C9D667C9E}" srcId="{A1347D14-11BA-4F54-97F3-975E7F401149}" destId="{748B63DF-0E6B-4B99-9852-BACFAACF9872}" srcOrd="2" destOrd="0" parTransId="{D3F8F5F5-09FA-4E3F-AC65-E110172427AC}" sibTransId="{2A484259-9443-4F12-B8E3-BC749AA48E07}"/>
    <dgm:cxn modelId="{5093359F-DCC1-4ED6-875C-8877B5B926E0}" type="presParOf" srcId="{93426337-DECC-4C99-8544-BAE62DD658E4}" destId="{525E891E-F572-4C9E-AA02-ABA3A3653DAB}" srcOrd="0" destOrd="0" presId="urn:microsoft.com/office/officeart/2005/8/layout/hProcess9"/>
    <dgm:cxn modelId="{EB69A69F-746D-4DD2-9645-BA560C616ECB}" type="presParOf" srcId="{93426337-DECC-4C99-8544-BAE62DD658E4}" destId="{24320645-ADC4-4CB4-AEFB-11DE1B1F9A01}" srcOrd="1" destOrd="0" presId="urn:microsoft.com/office/officeart/2005/8/layout/hProcess9"/>
    <dgm:cxn modelId="{4C6B0C39-A5DC-4E91-A5C4-6FD9E58AB5CC}" type="presParOf" srcId="{24320645-ADC4-4CB4-AEFB-11DE1B1F9A01}" destId="{4341C68B-C51E-4FBC-AD38-55A4CDDD52D3}" srcOrd="0" destOrd="0" presId="urn:microsoft.com/office/officeart/2005/8/layout/hProcess9"/>
    <dgm:cxn modelId="{E64E6715-E6D0-402B-A845-5B14A9477555}" type="presParOf" srcId="{24320645-ADC4-4CB4-AEFB-11DE1B1F9A01}" destId="{6D0F3AFA-93E5-484C-B750-D9616F8AAD39}" srcOrd="1" destOrd="0" presId="urn:microsoft.com/office/officeart/2005/8/layout/hProcess9"/>
    <dgm:cxn modelId="{A5983912-AE76-43BB-9E60-262541A708C5}" type="presParOf" srcId="{24320645-ADC4-4CB4-AEFB-11DE1B1F9A01}" destId="{AA7809C9-36E1-44DA-B2D5-4C108436618E}" srcOrd="2" destOrd="0" presId="urn:microsoft.com/office/officeart/2005/8/layout/hProcess9"/>
    <dgm:cxn modelId="{F04396E6-FD88-4307-8C65-9FD3720CF5DF}" type="presParOf" srcId="{24320645-ADC4-4CB4-AEFB-11DE1B1F9A01}" destId="{43E28AEE-6C9E-402A-AE12-3A387D03DF29}" srcOrd="3" destOrd="0" presId="urn:microsoft.com/office/officeart/2005/8/layout/hProcess9"/>
    <dgm:cxn modelId="{ED50239B-E661-4C43-AF9F-B1442A86226F}" type="presParOf" srcId="{24320645-ADC4-4CB4-AEFB-11DE1B1F9A01}" destId="{E984B31D-5E96-4255-96B8-0112CAB85B4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2B18CA-17C8-48D6-9C74-4DFFC7D48ED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58B695B-CF11-4770-AE6B-73FF4BB63E3E}">
      <dgm:prSet/>
      <dgm:spPr/>
      <dgm:t>
        <a:bodyPr/>
        <a:lstStyle/>
        <a:p>
          <a:r>
            <a:rPr lang="en-US" i="0" baseline="0"/>
            <a:t>STANDARD 1.3 - (2 Points)</a:t>
          </a:r>
          <a:endParaRPr lang="en-US"/>
        </a:p>
      </dgm:t>
    </dgm:pt>
    <dgm:pt modelId="{747C1876-EA06-4A0E-97DE-A0E69F51F217}" type="parTrans" cxnId="{FA5F4AF7-FBB7-4893-A827-CABBB78D0A90}">
      <dgm:prSet/>
      <dgm:spPr/>
      <dgm:t>
        <a:bodyPr/>
        <a:lstStyle/>
        <a:p>
          <a:endParaRPr lang="en-US"/>
        </a:p>
      </dgm:t>
    </dgm:pt>
    <dgm:pt modelId="{D2304D44-9C06-4840-9E53-F211DDC19169}" type="sibTrans" cxnId="{FA5F4AF7-FBB7-4893-A827-CABBB78D0A90}">
      <dgm:prSet/>
      <dgm:spPr/>
      <dgm:t>
        <a:bodyPr/>
        <a:lstStyle/>
        <a:p>
          <a:endParaRPr lang="en-US"/>
        </a:p>
      </dgm:t>
    </dgm:pt>
    <dgm:pt modelId="{B4293D68-B493-4240-AA47-8839514F89E1}">
      <dgm:prSet/>
      <dgm:spPr/>
      <dgm:t>
        <a:bodyPr/>
        <a:lstStyle/>
        <a:p>
          <a:r>
            <a:rPr lang="en-US" i="0" baseline="0"/>
            <a:t>1.3 Communication expectations for online discussions, email, and other forms of interaction are clearly stated.</a:t>
          </a:r>
          <a:endParaRPr lang="en-US"/>
        </a:p>
      </dgm:t>
    </dgm:pt>
    <dgm:pt modelId="{F4C953CE-B1D2-4FCE-AFD2-5CEA9ADBE2CD}" type="parTrans" cxnId="{3CB63147-FEA9-4574-ACAB-045916F6C44A}">
      <dgm:prSet/>
      <dgm:spPr/>
      <dgm:t>
        <a:bodyPr/>
        <a:lstStyle/>
        <a:p>
          <a:endParaRPr lang="en-US"/>
        </a:p>
      </dgm:t>
    </dgm:pt>
    <dgm:pt modelId="{3FF29AB7-B71B-43E6-8BDB-E10AF7360E6E}" type="sibTrans" cxnId="{3CB63147-FEA9-4574-ACAB-045916F6C44A}">
      <dgm:prSet/>
      <dgm:spPr/>
      <dgm:t>
        <a:bodyPr/>
        <a:lstStyle/>
        <a:p>
          <a:endParaRPr lang="en-US"/>
        </a:p>
      </dgm:t>
    </dgm:pt>
    <dgm:pt modelId="{9B202870-2FD0-4C0D-858F-22A2632A8639}">
      <dgm:prSet/>
      <dgm:spPr/>
      <dgm:t>
        <a:bodyPr/>
        <a:lstStyle/>
        <a:p>
          <a:r>
            <a:rPr lang="pt-BR" i="0" baseline="0" dirty="0"/>
            <a:t>Points Possible : 2 	Points Awarded: 2 	Result : MET</a:t>
          </a:r>
          <a:endParaRPr lang="en-US" dirty="0"/>
        </a:p>
      </dgm:t>
    </dgm:pt>
    <dgm:pt modelId="{AE737944-BCB7-4634-883A-31ED694B56D3}" type="parTrans" cxnId="{B645FF19-B002-4CF9-A62E-05A056A78094}">
      <dgm:prSet/>
      <dgm:spPr/>
      <dgm:t>
        <a:bodyPr/>
        <a:lstStyle/>
        <a:p>
          <a:endParaRPr lang="en-US"/>
        </a:p>
      </dgm:t>
    </dgm:pt>
    <dgm:pt modelId="{36A129F9-AA2B-40A7-962F-F66E0C9B3258}" type="sibTrans" cxnId="{B645FF19-B002-4CF9-A62E-05A056A78094}">
      <dgm:prSet/>
      <dgm:spPr/>
      <dgm:t>
        <a:bodyPr/>
        <a:lstStyle/>
        <a:p>
          <a:endParaRPr lang="en-US"/>
        </a:p>
      </dgm:t>
    </dgm:pt>
    <dgm:pt modelId="{7C9DCF55-A0A9-4AE4-87F7-60E00C72710B}">
      <dgm:prSet/>
      <dgm:spPr/>
      <dgm:t>
        <a:bodyPr/>
        <a:lstStyle/>
        <a:p>
          <a:r>
            <a:rPr lang="en-US" i="0" baseline="0"/>
            <a:t>Evidence:</a:t>
          </a:r>
          <a:endParaRPr lang="en-US"/>
        </a:p>
      </dgm:t>
    </dgm:pt>
    <dgm:pt modelId="{5D251202-C575-479E-8BB2-401005B64B43}" type="parTrans" cxnId="{A302DD05-3634-4751-A1CF-7C9387C74A3F}">
      <dgm:prSet/>
      <dgm:spPr/>
      <dgm:t>
        <a:bodyPr/>
        <a:lstStyle/>
        <a:p>
          <a:endParaRPr lang="en-US"/>
        </a:p>
      </dgm:t>
    </dgm:pt>
    <dgm:pt modelId="{C4627DED-0CC0-48F1-92F5-A5BF396D694D}" type="sibTrans" cxnId="{A302DD05-3634-4751-A1CF-7C9387C74A3F}">
      <dgm:prSet/>
      <dgm:spPr/>
      <dgm:t>
        <a:bodyPr/>
        <a:lstStyle/>
        <a:p>
          <a:endParaRPr lang="en-US"/>
        </a:p>
      </dgm:t>
    </dgm:pt>
    <dgm:pt modelId="{CD6739F2-E5C5-4A1C-AD0D-13679DA81D1B}">
      <dgm:prSet/>
      <dgm:spPr/>
      <dgm:t>
        <a:bodyPr/>
        <a:lstStyle/>
        <a:p>
          <a:r>
            <a:rPr lang="en-US" i="0" baseline="0"/>
            <a:t>Expectation of student conduct is provided in the How to Use Moodle ebook under sub section, Engaging in the Online</a:t>
          </a:r>
          <a:endParaRPr lang="en-US"/>
        </a:p>
      </dgm:t>
    </dgm:pt>
    <dgm:pt modelId="{1CD3E0D0-4861-406A-8A81-6BF19E6C2765}" type="parTrans" cxnId="{72AE3342-6074-4C9C-BCF3-C744AA23ABDD}">
      <dgm:prSet/>
      <dgm:spPr/>
      <dgm:t>
        <a:bodyPr/>
        <a:lstStyle/>
        <a:p>
          <a:endParaRPr lang="en-US"/>
        </a:p>
      </dgm:t>
    </dgm:pt>
    <dgm:pt modelId="{EE0AC6B1-FCBB-49B1-AA56-3F2813771C16}" type="sibTrans" cxnId="{72AE3342-6074-4C9C-BCF3-C744AA23ABDD}">
      <dgm:prSet/>
      <dgm:spPr/>
      <dgm:t>
        <a:bodyPr/>
        <a:lstStyle/>
        <a:p>
          <a:endParaRPr lang="en-US"/>
        </a:p>
      </dgm:t>
    </dgm:pt>
    <dgm:pt modelId="{595DA6D8-3DCF-449C-9DF8-70F712D6D730}">
      <dgm:prSet/>
      <dgm:spPr/>
      <dgm:t>
        <a:bodyPr/>
        <a:lstStyle/>
        <a:p>
          <a:r>
            <a:rPr lang="en-US" i="0" baseline="0"/>
            <a:t>Environment, however, it might be useful to include the standard USP Netiquette Guide as well. Hence, standard 1.3 is M e t .</a:t>
          </a:r>
          <a:endParaRPr lang="en-US"/>
        </a:p>
      </dgm:t>
    </dgm:pt>
    <dgm:pt modelId="{832E0CB6-329B-4046-9097-C55DCB1EF21F}" type="parTrans" cxnId="{07A49285-25C6-495E-8255-038EA77305C6}">
      <dgm:prSet/>
      <dgm:spPr/>
      <dgm:t>
        <a:bodyPr/>
        <a:lstStyle/>
        <a:p>
          <a:endParaRPr lang="en-US"/>
        </a:p>
      </dgm:t>
    </dgm:pt>
    <dgm:pt modelId="{A64C5D4C-4D81-4424-BA04-C56DC126287D}" type="sibTrans" cxnId="{07A49285-25C6-495E-8255-038EA77305C6}">
      <dgm:prSet/>
      <dgm:spPr/>
      <dgm:t>
        <a:bodyPr/>
        <a:lstStyle/>
        <a:p>
          <a:endParaRPr lang="en-US"/>
        </a:p>
      </dgm:t>
    </dgm:pt>
    <dgm:pt modelId="{3F2D8DB0-495B-4CC9-8D10-A91EC25D2E54}">
      <dgm:prSet/>
      <dgm:spPr/>
      <dgm:t>
        <a:bodyPr/>
        <a:lstStyle/>
        <a:p>
          <a:r>
            <a:rPr lang="en-US" i="0" baseline="0"/>
            <a:t>Suggestions for Improvement:</a:t>
          </a:r>
          <a:endParaRPr lang="en-US"/>
        </a:p>
      </dgm:t>
    </dgm:pt>
    <dgm:pt modelId="{57CA5D4C-0F24-4E75-87B6-D01BA82D09FA}" type="parTrans" cxnId="{185971B2-4A7C-4314-BB5A-5E7ECBDE4FEC}">
      <dgm:prSet/>
      <dgm:spPr/>
      <dgm:t>
        <a:bodyPr/>
        <a:lstStyle/>
        <a:p>
          <a:endParaRPr lang="en-US"/>
        </a:p>
      </dgm:t>
    </dgm:pt>
    <dgm:pt modelId="{17FA219A-C30E-44F9-8913-B9ED7D94F8D1}" type="sibTrans" cxnId="{185971B2-4A7C-4314-BB5A-5E7ECBDE4FEC}">
      <dgm:prSet/>
      <dgm:spPr/>
      <dgm:t>
        <a:bodyPr/>
        <a:lstStyle/>
        <a:p>
          <a:endParaRPr lang="en-US"/>
        </a:p>
      </dgm:t>
    </dgm:pt>
    <dgm:pt modelId="{839A7C24-187E-4448-94F9-DE8AC07A045C}">
      <dgm:prSet/>
      <dgm:spPr/>
      <dgm:t>
        <a:bodyPr/>
        <a:lstStyle/>
        <a:p>
          <a:r>
            <a:rPr lang="en-US" i="0" baseline="0"/>
            <a:t>Include the USP Netiquette Guide under the Course Overview Section.</a:t>
          </a:r>
          <a:endParaRPr lang="en-US"/>
        </a:p>
      </dgm:t>
    </dgm:pt>
    <dgm:pt modelId="{10B863E1-7E6B-482C-A14D-D360C7B129D9}" type="parTrans" cxnId="{1B97D84C-3442-440B-9FBA-5AB53BD2ADB9}">
      <dgm:prSet/>
      <dgm:spPr/>
      <dgm:t>
        <a:bodyPr/>
        <a:lstStyle/>
        <a:p>
          <a:endParaRPr lang="en-US"/>
        </a:p>
      </dgm:t>
    </dgm:pt>
    <dgm:pt modelId="{A06C6C04-3FDA-449E-B035-F9BB695543A1}" type="sibTrans" cxnId="{1B97D84C-3442-440B-9FBA-5AB53BD2ADB9}">
      <dgm:prSet/>
      <dgm:spPr/>
      <dgm:t>
        <a:bodyPr/>
        <a:lstStyle/>
        <a:p>
          <a:endParaRPr lang="en-US"/>
        </a:p>
      </dgm:t>
    </dgm:pt>
    <dgm:pt modelId="{35A69738-4916-4928-AAFD-79DBAF49BD8D}" type="pres">
      <dgm:prSet presAssocID="{3D2B18CA-17C8-48D6-9C74-4DFFC7D48ED4}" presName="linear" presStyleCnt="0">
        <dgm:presLayoutVars>
          <dgm:animLvl val="lvl"/>
          <dgm:resizeHandles val="exact"/>
        </dgm:presLayoutVars>
      </dgm:prSet>
      <dgm:spPr/>
    </dgm:pt>
    <dgm:pt modelId="{D69481D2-FAD7-4AEF-8F48-6FA5D24937B3}" type="pres">
      <dgm:prSet presAssocID="{758B695B-CF11-4770-AE6B-73FF4BB63E3E}" presName="parentText" presStyleLbl="node1" presStyleIdx="0" presStyleCnt="8">
        <dgm:presLayoutVars>
          <dgm:chMax val="0"/>
          <dgm:bulletEnabled val="1"/>
        </dgm:presLayoutVars>
      </dgm:prSet>
      <dgm:spPr/>
    </dgm:pt>
    <dgm:pt modelId="{A189FBB9-DF03-4032-BFA4-0B271433CA3D}" type="pres">
      <dgm:prSet presAssocID="{D2304D44-9C06-4840-9E53-F211DDC19169}" presName="spacer" presStyleCnt="0"/>
      <dgm:spPr/>
    </dgm:pt>
    <dgm:pt modelId="{1C99088F-2AAC-4F92-9ADB-4654D80D9B27}" type="pres">
      <dgm:prSet presAssocID="{B4293D68-B493-4240-AA47-8839514F89E1}" presName="parentText" presStyleLbl="node1" presStyleIdx="1" presStyleCnt="8">
        <dgm:presLayoutVars>
          <dgm:chMax val="0"/>
          <dgm:bulletEnabled val="1"/>
        </dgm:presLayoutVars>
      </dgm:prSet>
      <dgm:spPr/>
    </dgm:pt>
    <dgm:pt modelId="{77F9079B-E13A-462C-9F96-87C132BEFAA4}" type="pres">
      <dgm:prSet presAssocID="{3FF29AB7-B71B-43E6-8BDB-E10AF7360E6E}" presName="spacer" presStyleCnt="0"/>
      <dgm:spPr/>
    </dgm:pt>
    <dgm:pt modelId="{01A1DBBE-B1BD-4BC3-93AB-05626D477886}" type="pres">
      <dgm:prSet presAssocID="{9B202870-2FD0-4C0D-858F-22A2632A8639}" presName="parentText" presStyleLbl="node1" presStyleIdx="2" presStyleCnt="8">
        <dgm:presLayoutVars>
          <dgm:chMax val="0"/>
          <dgm:bulletEnabled val="1"/>
        </dgm:presLayoutVars>
      </dgm:prSet>
      <dgm:spPr/>
    </dgm:pt>
    <dgm:pt modelId="{497A82BA-0C67-4998-87E2-83A3433FA135}" type="pres">
      <dgm:prSet presAssocID="{36A129F9-AA2B-40A7-962F-F66E0C9B3258}" presName="spacer" presStyleCnt="0"/>
      <dgm:spPr/>
    </dgm:pt>
    <dgm:pt modelId="{25D73633-2A27-421E-9995-BC3ABBD0B6D6}" type="pres">
      <dgm:prSet presAssocID="{7C9DCF55-A0A9-4AE4-87F7-60E00C72710B}" presName="parentText" presStyleLbl="node1" presStyleIdx="3" presStyleCnt="8">
        <dgm:presLayoutVars>
          <dgm:chMax val="0"/>
          <dgm:bulletEnabled val="1"/>
        </dgm:presLayoutVars>
      </dgm:prSet>
      <dgm:spPr/>
    </dgm:pt>
    <dgm:pt modelId="{E2AA12E7-6A3E-4A18-BA54-04BFFE24FF24}" type="pres">
      <dgm:prSet presAssocID="{C4627DED-0CC0-48F1-92F5-A5BF396D694D}" presName="spacer" presStyleCnt="0"/>
      <dgm:spPr/>
    </dgm:pt>
    <dgm:pt modelId="{45240033-766D-480B-88E4-432270889E81}" type="pres">
      <dgm:prSet presAssocID="{CD6739F2-E5C5-4A1C-AD0D-13679DA81D1B}" presName="parentText" presStyleLbl="node1" presStyleIdx="4" presStyleCnt="8">
        <dgm:presLayoutVars>
          <dgm:chMax val="0"/>
          <dgm:bulletEnabled val="1"/>
        </dgm:presLayoutVars>
      </dgm:prSet>
      <dgm:spPr/>
    </dgm:pt>
    <dgm:pt modelId="{1BFAB88B-D791-4781-8315-99CDD583B4F1}" type="pres">
      <dgm:prSet presAssocID="{EE0AC6B1-FCBB-49B1-AA56-3F2813771C16}" presName="spacer" presStyleCnt="0"/>
      <dgm:spPr/>
    </dgm:pt>
    <dgm:pt modelId="{B5B6C537-9F81-4CB9-8DA9-AC87278F367C}" type="pres">
      <dgm:prSet presAssocID="{595DA6D8-3DCF-449C-9DF8-70F712D6D730}" presName="parentText" presStyleLbl="node1" presStyleIdx="5" presStyleCnt="8">
        <dgm:presLayoutVars>
          <dgm:chMax val="0"/>
          <dgm:bulletEnabled val="1"/>
        </dgm:presLayoutVars>
      </dgm:prSet>
      <dgm:spPr/>
    </dgm:pt>
    <dgm:pt modelId="{9AADAC23-0AEE-48E9-B02A-C369A5C87C70}" type="pres">
      <dgm:prSet presAssocID="{A64C5D4C-4D81-4424-BA04-C56DC126287D}" presName="spacer" presStyleCnt="0"/>
      <dgm:spPr/>
    </dgm:pt>
    <dgm:pt modelId="{6B2ACCFC-A6D6-4F1A-8776-59F263DCD727}" type="pres">
      <dgm:prSet presAssocID="{3F2D8DB0-495B-4CC9-8D10-A91EC25D2E54}" presName="parentText" presStyleLbl="node1" presStyleIdx="6" presStyleCnt="8">
        <dgm:presLayoutVars>
          <dgm:chMax val="0"/>
          <dgm:bulletEnabled val="1"/>
        </dgm:presLayoutVars>
      </dgm:prSet>
      <dgm:spPr/>
    </dgm:pt>
    <dgm:pt modelId="{C9C1DE6A-2548-4430-8253-2CDDB3C9CDFB}" type="pres">
      <dgm:prSet presAssocID="{17FA219A-C30E-44F9-8913-B9ED7D94F8D1}" presName="spacer" presStyleCnt="0"/>
      <dgm:spPr/>
    </dgm:pt>
    <dgm:pt modelId="{1086EFCA-930F-4993-A282-AA5F66FEEF50}" type="pres">
      <dgm:prSet presAssocID="{839A7C24-187E-4448-94F9-DE8AC07A045C}" presName="parentText" presStyleLbl="node1" presStyleIdx="7" presStyleCnt="8">
        <dgm:presLayoutVars>
          <dgm:chMax val="0"/>
          <dgm:bulletEnabled val="1"/>
        </dgm:presLayoutVars>
      </dgm:prSet>
      <dgm:spPr/>
    </dgm:pt>
  </dgm:ptLst>
  <dgm:cxnLst>
    <dgm:cxn modelId="{A302DD05-3634-4751-A1CF-7C9387C74A3F}" srcId="{3D2B18CA-17C8-48D6-9C74-4DFFC7D48ED4}" destId="{7C9DCF55-A0A9-4AE4-87F7-60E00C72710B}" srcOrd="3" destOrd="0" parTransId="{5D251202-C575-479E-8BB2-401005B64B43}" sibTransId="{C4627DED-0CC0-48F1-92F5-A5BF396D694D}"/>
    <dgm:cxn modelId="{FB666F0D-F648-4E32-B327-981095DAD1C9}" type="presOf" srcId="{CD6739F2-E5C5-4A1C-AD0D-13679DA81D1B}" destId="{45240033-766D-480B-88E4-432270889E81}" srcOrd="0" destOrd="0" presId="urn:microsoft.com/office/officeart/2005/8/layout/vList2"/>
    <dgm:cxn modelId="{B645FF19-B002-4CF9-A62E-05A056A78094}" srcId="{3D2B18CA-17C8-48D6-9C74-4DFFC7D48ED4}" destId="{9B202870-2FD0-4C0D-858F-22A2632A8639}" srcOrd="2" destOrd="0" parTransId="{AE737944-BCB7-4634-883A-31ED694B56D3}" sibTransId="{36A129F9-AA2B-40A7-962F-F66E0C9B3258}"/>
    <dgm:cxn modelId="{23F18E2E-97B8-458F-9F9D-2B67EACD11EE}" type="presOf" srcId="{7C9DCF55-A0A9-4AE4-87F7-60E00C72710B}" destId="{25D73633-2A27-421E-9995-BC3ABBD0B6D6}" srcOrd="0" destOrd="0" presId="urn:microsoft.com/office/officeart/2005/8/layout/vList2"/>
    <dgm:cxn modelId="{72AE3342-6074-4C9C-BCF3-C744AA23ABDD}" srcId="{3D2B18CA-17C8-48D6-9C74-4DFFC7D48ED4}" destId="{CD6739F2-E5C5-4A1C-AD0D-13679DA81D1B}" srcOrd="4" destOrd="0" parTransId="{1CD3E0D0-4861-406A-8A81-6BF19E6C2765}" sibTransId="{EE0AC6B1-FCBB-49B1-AA56-3F2813771C16}"/>
    <dgm:cxn modelId="{3CB63147-FEA9-4574-ACAB-045916F6C44A}" srcId="{3D2B18CA-17C8-48D6-9C74-4DFFC7D48ED4}" destId="{B4293D68-B493-4240-AA47-8839514F89E1}" srcOrd="1" destOrd="0" parTransId="{F4C953CE-B1D2-4FCE-AFD2-5CEA9ADBE2CD}" sibTransId="{3FF29AB7-B71B-43E6-8BDB-E10AF7360E6E}"/>
    <dgm:cxn modelId="{1B97D84C-3442-440B-9FBA-5AB53BD2ADB9}" srcId="{3D2B18CA-17C8-48D6-9C74-4DFFC7D48ED4}" destId="{839A7C24-187E-4448-94F9-DE8AC07A045C}" srcOrd="7" destOrd="0" parTransId="{10B863E1-7E6B-482C-A14D-D360C7B129D9}" sibTransId="{A06C6C04-3FDA-449E-B035-F9BB695543A1}"/>
    <dgm:cxn modelId="{6417A057-CB75-47EE-B1D0-3D1125B2314F}" type="presOf" srcId="{3F2D8DB0-495B-4CC9-8D10-A91EC25D2E54}" destId="{6B2ACCFC-A6D6-4F1A-8776-59F263DCD727}" srcOrd="0" destOrd="0" presId="urn:microsoft.com/office/officeart/2005/8/layout/vList2"/>
    <dgm:cxn modelId="{07A49285-25C6-495E-8255-038EA77305C6}" srcId="{3D2B18CA-17C8-48D6-9C74-4DFFC7D48ED4}" destId="{595DA6D8-3DCF-449C-9DF8-70F712D6D730}" srcOrd="5" destOrd="0" parTransId="{832E0CB6-329B-4046-9097-C55DCB1EF21F}" sibTransId="{A64C5D4C-4D81-4424-BA04-C56DC126287D}"/>
    <dgm:cxn modelId="{85E8C997-7BCE-423D-8E92-0F87348BBDB7}" type="presOf" srcId="{B4293D68-B493-4240-AA47-8839514F89E1}" destId="{1C99088F-2AAC-4F92-9ADB-4654D80D9B27}" srcOrd="0" destOrd="0" presId="urn:microsoft.com/office/officeart/2005/8/layout/vList2"/>
    <dgm:cxn modelId="{751A0198-C5C3-4F6C-BD7A-C42CCA1E417F}" type="presOf" srcId="{758B695B-CF11-4770-AE6B-73FF4BB63E3E}" destId="{D69481D2-FAD7-4AEF-8F48-6FA5D24937B3}" srcOrd="0" destOrd="0" presId="urn:microsoft.com/office/officeart/2005/8/layout/vList2"/>
    <dgm:cxn modelId="{98A4CBAD-D5A4-4F52-9EC2-8F93B32E6785}" type="presOf" srcId="{3D2B18CA-17C8-48D6-9C74-4DFFC7D48ED4}" destId="{35A69738-4916-4928-AAFD-79DBAF49BD8D}" srcOrd="0" destOrd="0" presId="urn:microsoft.com/office/officeart/2005/8/layout/vList2"/>
    <dgm:cxn modelId="{057FE5AE-1008-401B-97ED-B3DED1F9AB92}" type="presOf" srcId="{595DA6D8-3DCF-449C-9DF8-70F712D6D730}" destId="{B5B6C537-9F81-4CB9-8DA9-AC87278F367C}" srcOrd="0" destOrd="0" presId="urn:microsoft.com/office/officeart/2005/8/layout/vList2"/>
    <dgm:cxn modelId="{185971B2-4A7C-4314-BB5A-5E7ECBDE4FEC}" srcId="{3D2B18CA-17C8-48D6-9C74-4DFFC7D48ED4}" destId="{3F2D8DB0-495B-4CC9-8D10-A91EC25D2E54}" srcOrd="6" destOrd="0" parTransId="{57CA5D4C-0F24-4E75-87B6-D01BA82D09FA}" sibTransId="{17FA219A-C30E-44F9-8913-B9ED7D94F8D1}"/>
    <dgm:cxn modelId="{2832D9BE-9BB9-467C-919C-CAA7D79460EA}" type="presOf" srcId="{9B202870-2FD0-4C0D-858F-22A2632A8639}" destId="{01A1DBBE-B1BD-4BC3-93AB-05626D477886}" srcOrd="0" destOrd="0" presId="urn:microsoft.com/office/officeart/2005/8/layout/vList2"/>
    <dgm:cxn modelId="{23427DDB-F9FA-4776-B946-09C7C9F2DBED}" type="presOf" srcId="{839A7C24-187E-4448-94F9-DE8AC07A045C}" destId="{1086EFCA-930F-4993-A282-AA5F66FEEF50}" srcOrd="0" destOrd="0" presId="urn:microsoft.com/office/officeart/2005/8/layout/vList2"/>
    <dgm:cxn modelId="{FA5F4AF7-FBB7-4893-A827-CABBB78D0A90}" srcId="{3D2B18CA-17C8-48D6-9C74-4DFFC7D48ED4}" destId="{758B695B-CF11-4770-AE6B-73FF4BB63E3E}" srcOrd="0" destOrd="0" parTransId="{747C1876-EA06-4A0E-97DE-A0E69F51F217}" sibTransId="{D2304D44-9C06-4840-9E53-F211DDC19169}"/>
    <dgm:cxn modelId="{04C74392-2F96-40A7-9F8F-C5677A5A6B0F}" type="presParOf" srcId="{35A69738-4916-4928-AAFD-79DBAF49BD8D}" destId="{D69481D2-FAD7-4AEF-8F48-6FA5D24937B3}" srcOrd="0" destOrd="0" presId="urn:microsoft.com/office/officeart/2005/8/layout/vList2"/>
    <dgm:cxn modelId="{7B623D9D-B61C-4AA0-8162-A8BD854AABE7}" type="presParOf" srcId="{35A69738-4916-4928-AAFD-79DBAF49BD8D}" destId="{A189FBB9-DF03-4032-BFA4-0B271433CA3D}" srcOrd="1" destOrd="0" presId="urn:microsoft.com/office/officeart/2005/8/layout/vList2"/>
    <dgm:cxn modelId="{32B0FA65-3303-423B-97CE-90D22CE402EF}" type="presParOf" srcId="{35A69738-4916-4928-AAFD-79DBAF49BD8D}" destId="{1C99088F-2AAC-4F92-9ADB-4654D80D9B27}" srcOrd="2" destOrd="0" presId="urn:microsoft.com/office/officeart/2005/8/layout/vList2"/>
    <dgm:cxn modelId="{CBD92ACA-86ED-4F58-9F5F-7B7F92CC329A}" type="presParOf" srcId="{35A69738-4916-4928-AAFD-79DBAF49BD8D}" destId="{77F9079B-E13A-462C-9F96-87C132BEFAA4}" srcOrd="3" destOrd="0" presId="urn:microsoft.com/office/officeart/2005/8/layout/vList2"/>
    <dgm:cxn modelId="{22E308DB-B2E0-46FA-B5B9-AEF72D5B0CEC}" type="presParOf" srcId="{35A69738-4916-4928-AAFD-79DBAF49BD8D}" destId="{01A1DBBE-B1BD-4BC3-93AB-05626D477886}" srcOrd="4" destOrd="0" presId="urn:microsoft.com/office/officeart/2005/8/layout/vList2"/>
    <dgm:cxn modelId="{664A8957-42F8-4A4B-BE2F-F27F4D297303}" type="presParOf" srcId="{35A69738-4916-4928-AAFD-79DBAF49BD8D}" destId="{497A82BA-0C67-4998-87E2-83A3433FA135}" srcOrd="5" destOrd="0" presId="urn:microsoft.com/office/officeart/2005/8/layout/vList2"/>
    <dgm:cxn modelId="{0497AE90-4175-4F0B-8E64-7776DF15EF36}" type="presParOf" srcId="{35A69738-4916-4928-AAFD-79DBAF49BD8D}" destId="{25D73633-2A27-421E-9995-BC3ABBD0B6D6}" srcOrd="6" destOrd="0" presId="urn:microsoft.com/office/officeart/2005/8/layout/vList2"/>
    <dgm:cxn modelId="{A6CE08B4-833B-4BCD-A8A5-2E9709C1A155}" type="presParOf" srcId="{35A69738-4916-4928-AAFD-79DBAF49BD8D}" destId="{E2AA12E7-6A3E-4A18-BA54-04BFFE24FF24}" srcOrd="7" destOrd="0" presId="urn:microsoft.com/office/officeart/2005/8/layout/vList2"/>
    <dgm:cxn modelId="{8ABD3C55-35E8-4911-88FD-FFFC829872CE}" type="presParOf" srcId="{35A69738-4916-4928-AAFD-79DBAF49BD8D}" destId="{45240033-766D-480B-88E4-432270889E81}" srcOrd="8" destOrd="0" presId="urn:microsoft.com/office/officeart/2005/8/layout/vList2"/>
    <dgm:cxn modelId="{49DA910C-B7F9-4DE0-B748-43988469D600}" type="presParOf" srcId="{35A69738-4916-4928-AAFD-79DBAF49BD8D}" destId="{1BFAB88B-D791-4781-8315-99CDD583B4F1}" srcOrd="9" destOrd="0" presId="urn:microsoft.com/office/officeart/2005/8/layout/vList2"/>
    <dgm:cxn modelId="{B54C7081-B9F1-4BBA-8C73-68394F93A512}" type="presParOf" srcId="{35A69738-4916-4928-AAFD-79DBAF49BD8D}" destId="{B5B6C537-9F81-4CB9-8DA9-AC87278F367C}" srcOrd="10" destOrd="0" presId="urn:microsoft.com/office/officeart/2005/8/layout/vList2"/>
    <dgm:cxn modelId="{593D4EE2-7AE2-4403-8576-9A7BB3B42653}" type="presParOf" srcId="{35A69738-4916-4928-AAFD-79DBAF49BD8D}" destId="{9AADAC23-0AEE-48E9-B02A-C369A5C87C70}" srcOrd="11" destOrd="0" presId="urn:microsoft.com/office/officeart/2005/8/layout/vList2"/>
    <dgm:cxn modelId="{4B13260D-F3AC-4A67-BE1B-145670549915}" type="presParOf" srcId="{35A69738-4916-4928-AAFD-79DBAF49BD8D}" destId="{6B2ACCFC-A6D6-4F1A-8776-59F263DCD727}" srcOrd="12" destOrd="0" presId="urn:microsoft.com/office/officeart/2005/8/layout/vList2"/>
    <dgm:cxn modelId="{B85C4163-F88E-4EB4-BA79-93C0D89E25D8}" type="presParOf" srcId="{35A69738-4916-4928-AAFD-79DBAF49BD8D}" destId="{C9C1DE6A-2548-4430-8253-2CDDB3C9CDFB}" srcOrd="13" destOrd="0" presId="urn:microsoft.com/office/officeart/2005/8/layout/vList2"/>
    <dgm:cxn modelId="{C187060D-9BD2-45FC-812B-679A28CBBEEB}" type="presParOf" srcId="{35A69738-4916-4928-AAFD-79DBAF49BD8D}" destId="{1086EFCA-930F-4993-A282-AA5F66FEEF5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9A832-5E82-4C50-90AF-E3A46A9F4E9D}">
      <dsp:nvSpPr>
        <dsp:cNvPr id="0" name=""/>
        <dsp:cNvSpPr/>
      </dsp:nvSpPr>
      <dsp:spPr>
        <a:xfrm>
          <a:off x="0" y="3291729"/>
          <a:ext cx="6666833" cy="21597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All courses go through the Quality Assurance (QA) process using the Quality Matters (QM) standards</a:t>
          </a:r>
        </a:p>
      </dsp:txBody>
      <dsp:txXfrm>
        <a:off x="0" y="3291729"/>
        <a:ext cx="6666833" cy="2159731"/>
      </dsp:txXfrm>
    </dsp:sp>
    <dsp:sp modelId="{41B09E62-4B78-4B38-AC8A-3762F41E4B0F}">
      <dsp:nvSpPr>
        <dsp:cNvPr id="0" name=""/>
        <dsp:cNvSpPr/>
      </dsp:nvSpPr>
      <dsp:spPr>
        <a:xfrm rot="10800000">
          <a:off x="0" y="2459"/>
          <a:ext cx="6666833" cy="3321666"/>
        </a:xfrm>
        <a:prstGeom prst="upArrowCallou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At USP we offer courses by all modes:</a:t>
          </a:r>
        </a:p>
      </dsp:txBody>
      <dsp:txXfrm rot="-10800000">
        <a:off x="0" y="2459"/>
        <a:ext cx="6666833" cy="1165904"/>
      </dsp:txXfrm>
    </dsp:sp>
    <dsp:sp modelId="{AFE10437-CAF7-40B0-9B7F-9226494C6FDA}">
      <dsp:nvSpPr>
        <dsp:cNvPr id="0" name=""/>
        <dsp:cNvSpPr/>
      </dsp:nvSpPr>
      <dsp:spPr>
        <a:xfrm>
          <a:off x="3255" y="1168364"/>
          <a:ext cx="1110053" cy="99317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F2F</a:t>
          </a:r>
        </a:p>
      </dsp:txBody>
      <dsp:txXfrm>
        <a:off x="3255" y="1168364"/>
        <a:ext cx="1110053" cy="993178"/>
      </dsp:txXfrm>
    </dsp:sp>
    <dsp:sp modelId="{E93F83C1-0FF7-4AD0-8100-1CB452C7BD09}">
      <dsp:nvSpPr>
        <dsp:cNvPr id="0" name=""/>
        <dsp:cNvSpPr/>
      </dsp:nvSpPr>
      <dsp:spPr>
        <a:xfrm>
          <a:off x="1113309" y="1168364"/>
          <a:ext cx="1110053" cy="993178"/>
        </a:xfrm>
        <a:prstGeom prst="rect">
          <a:avLst/>
        </a:prstGeom>
        <a:solidFill>
          <a:schemeClr val="accent2">
            <a:tint val="40000"/>
            <a:alpha val="90000"/>
            <a:hueOff val="-169845"/>
            <a:satOff val="-15069"/>
            <a:lumOff val="-154"/>
            <a:alphaOff val="0"/>
          </a:schemeClr>
        </a:solidFill>
        <a:ln w="6350" cap="flat" cmpd="sng" algn="ctr">
          <a:solidFill>
            <a:schemeClr val="accent2">
              <a:tint val="40000"/>
              <a:alpha val="90000"/>
              <a:hueOff val="-169845"/>
              <a:satOff val="-15069"/>
              <a:lumOff val="-1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Printed</a:t>
          </a:r>
        </a:p>
      </dsp:txBody>
      <dsp:txXfrm>
        <a:off x="1113309" y="1168364"/>
        <a:ext cx="1110053" cy="993178"/>
      </dsp:txXfrm>
    </dsp:sp>
    <dsp:sp modelId="{6DEBA973-7FE4-41DC-BA49-0D869E8B413D}">
      <dsp:nvSpPr>
        <dsp:cNvPr id="0" name=""/>
        <dsp:cNvSpPr/>
      </dsp:nvSpPr>
      <dsp:spPr>
        <a:xfrm>
          <a:off x="2223362" y="1168364"/>
          <a:ext cx="1110053" cy="993178"/>
        </a:xfrm>
        <a:prstGeom prst="rect">
          <a:avLst/>
        </a:prstGeom>
        <a:solidFill>
          <a:schemeClr val="accent2">
            <a:tint val="40000"/>
            <a:alpha val="90000"/>
            <a:hueOff val="-339690"/>
            <a:satOff val="-30138"/>
            <a:lumOff val="-308"/>
            <a:alphaOff val="0"/>
          </a:schemeClr>
        </a:solidFill>
        <a:ln w="6350" cap="flat" cmpd="sng" algn="ctr">
          <a:solidFill>
            <a:schemeClr val="accent2">
              <a:tint val="40000"/>
              <a:alpha val="90000"/>
              <a:hueOff val="-339690"/>
              <a:satOff val="-30138"/>
              <a:lumOff val="-3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Online</a:t>
          </a:r>
        </a:p>
      </dsp:txBody>
      <dsp:txXfrm>
        <a:off x="2223362" y="1168364"/>
        <a:ext cx="1110053" cy="993178"/>
      </dsp:txXfrm>
    </dsp:sp>
    <dsp:sp modelId="{D06AE7AB-4DDE-448D-B016-2A6A88E32B33}">
      <dsp:nvSpPr>
        <dsp:cNvPr id="0" name=""/>
        <dsp:cNvSpPr/>
      </dsp:nvSpPr>
      <dsp:spPr>
        <a:xfrm>
          <a:off x="3333416" y="1168364"/>
          <a:ext cx="1110053" cy="993178"/>
        </a:xfrm>
        <a:prstGeom prst="rect">
          <a:avLst/>
        </a:prstGeom>
        <a:solidFill>
          <a:schemeClr val="accent2">
            <a:tint val="40000"/>
            <a:alpha val="90000"/>
            <a:hueOff val="-509536"/>
            <a:satOff val="-45208"/>
            <a:lumOff val="-461"/>
            <a:alphaOff val="0"/>
          </a:schemeClr>
        </a:solidFill>
        <a:ln w="6350" cap="flat" cmpd="sng" algn="ctr">
          <a:solidFill>
            <a:schemeClr val="accent2">
              <a:tint val="40000"/>
              <a:alpha val="90000"/>
              <a:hueOff val="-509536"/>
              <a:satOff val="-45208"/>
              <a:lumOff val="-4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Blended</a:t>
          </a:r>
        </a:p>
      </dsp:txBody>
      <dsp:txXfrm>
        <a:off x="3333416" y="1168364"/>
        <a:ext cx="1110053" cy="993178"/>
      </dsp:txXfrm>
    </dsp:sp>
    <dsp:sp modelId="{9C4048E7-7B0E-4AC4-8566-64DC37992A73}">
      <dsp:nvSpPr>
        <dsp:cNvPr id="0" name=""/>
        <dsp:cNvSpPr/>
      </dsp:nvSpPr>
      <dsp:spPr>
        <a:xfrm>
          <a:off x="4443470" y="1168364"/>
          <a:ext cx="1110053" cy="993178"/>
        </a:xfrm>
        <a:prstGeom prst="rect">
          <a:avLst/>
        </a:prstGeom>
        <a:solidFill>
          <a:schemeClr val="accent2">
            <a:tint val="40000"/>
            <a:alpha val="90000"/>
            <a:hueOff val="-679381"/>
            <a:satOff val="-60277"/>
            <a:lumOff val="-615"/>
            <a:alphaOff val="0"/>
          </a:schemeClr>
        </a:solidFill>
        <a:ln w="6350" cap="flat" cmpd="sng" algn="ctr">
          <a:solidFill>
            <a:schemeClr val="accent2">
              <a:tint val="40000"/>
              <a:alpha val="90000"/>
              <a:hueOff val="-679381"/>
              <a:satOff val="-60277"/>
              <a:lumOff val="-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Flexi</a:t>
          </a:r>
        </a:p>
      </dsp:txBody>
      <dsp:txXfrm>
        <a:off x="4443470" y="1168364"/>
        <a:ext cx="1110053" cy="993178"/>
      </dsp:txXfrm>
    </dsp:sp>
    <dsp:sp modelId="{12138A84-9069-4479-A97B-0293D441E707}">
      <dsp:nvSpPr>
        <dsp:cNvPr id="0" name=""/>
        <dsp:cNvSpPr/>
      </dsp:nvSpPr>
      <dsp:spPr>
        <a:xfrm>
          <a:off x="5553523" y="1168364"/>
          <a:ext cx="1110053" cy="993178"/>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Cohort</a:t>
          </a:r>
        </a:p>
      </dsp:txBody>
      <dsp:txXfrm>
        <a:off x="5553523" y="1168364"/>
        <a:ext cx="1110053" cy="993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891E-F572-4C9E-AA02-ABA3A3653DAB}">
      <dsp:nvSpPr>
        <dsp:cNvPr id="0" name=""/>
        <dsp:cNvSpPr/>
      </dsp:nvSpPr>
      <dsp:spPr>
        <a:xfrm>
          <a:off x="834966" y="0"/>
          <a:ext cx="9462956"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41C68B-C51E-4FBC-AD38-55A4CDDD52D3}">
      <dsp:nvSpPr>
        <dsp:cNvPr id="0" name=""/>
        <dsp:cNvSpPr/>
      </dsp:nvSpPr>
      <dsp:spPr>
        <a:xfrm>
          <a:off x="377257" y="1305401"/>
          <a:ext cx="3339867"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defRPr cap="all"/>
          </a:pPr>
          <a:r>
            <a:rPr lang="en-US" sz="1700" kern="1200" dirty="0"/>
            <a:t>Development Team</a:t>
          </a:r>
        </a:p>
      </dsp:txBody>
      <dsp:txXfrm>
        <a:off x="462223" y="1390367"/>
        <a:ext cx="3169935" cy="1570603"/>
      </dsp:txXfrm>
    </dsp:sp>
    <dsp:sp modelId="{AA7809C9-36E1-44DA-B2D5-4C108436618E}">
      <dsp:nvSpPr>
        <dsp:cNvPr id="0" name=""/>
        <dsp:cNvSpPr/>
      </dsp:nvSpPr>
      <dsp:spPr>
        <a:xfrm>
          <a:off x="3896511" y="1305401"/>
          <a:ext cx="3339867"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defRPr cap="all"/>
          </a:pPr>
          <a:r>
            <a:rPr lang="en-US" sz="1700" kern="1200" cap="none" dirty="0"/>
            <a:t>Lead ID in the Course Development  	 Head of LXDD              Review Team (3 Reviewers)         </a:t>
          </a:r>
        </a:p>
        <a:p>
          <a:pPr marL="0" lvl="0" indent="0" algn="ctr" defTabSz="755650">
            <a:lnSpc>
              <a:spcPct val="100000"/>
            </a:lnSpc>
            <a:spcBef>
              <a:spcPct val="0"/>
            </a:spcBef>
            <a:spcAft>
              <a:spcPct val="35000"/>
            </a:spcAft>
            <a:buNone/>
            <a:defRPr cap="all"/>
          </a:pPr>
          <a:r>
            <a:rPr lang="en-US" sz="1700" kern="1200" cap="none" dirty="0"/>
            <a:t>      ID                  Subject Expert (For Any Improvement) </a:t>
          </a:r>
        </a:p>
      </dsp:txBody>
      <dsp:txXfrm>
        <a:off x="3981477" y="1390367"/>
        <a:ext cx="3169935" cy="1570603"/>
      </dsp:txXfrm>
    </dsp:sp>
    <dsp:sp modelId="{E984B31D-5E96-4255-96B8-0112CAB85B45}">
      <dsp:nvSpPr>
        <dsp:cNvPr id="0" name=""/>
        <dsp:cNvSpPr/>
      </dsp:nvSpPr>
      <dsp:spPr>
        <a:xfrm>
          <a:off x="7415765" y="1305401"/>
          <a:ext cx="3339867"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00000"/>
            </a:lnSpc>
            <a:spcBef>
              <a:spcPct val="0"/>
            </a:spcBef>
            <a:spcAft>
              <a:spcPct val="35000"/>
            </a:spcAft>
            <a:buNone/>
            <a:defRPr cap="all"/>
          </a:pPr>
          <a:r>
            <a:rPr lang="en-US" sz="1700" kern="1200" cap="none" dirty="0"/>
            <a:t>Lead ID in the Course Development          Head Of School    Course Ready To Be Offered</a:t>
          </a:r>
        </a:p>
      </dsp:txBody>
      <dsp:txXfrm>
        <a:off x="7500731" y="1390367"/>
        <a:ext cx="3169935"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481D2-FAD7-4AEF-8F48-6FA5D24937B3}">
      <dsp:nvSpPr>
        <dsp:cNvPr id="0" name=""/>
        <dsp:cNvSpPr/>
      </dsp:nvSpPr>
      <dsp:spPr>
        <a:xfrm>
          <a:off x="0" y="23269"/>
          <a:ext cx="6666833" cy="63560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baseline="0"/>
            <a:t>STANDARD 1.3 - (2 Points)</a:t>
          </a:r>
          <a:endParaRPr lang="en-US" sz="1600" kern="1200"/>
        </a:p>
      </dsp:txBody>
      <dsp:txXfrm>
        <a:off x="31028" y="54297"/>
        <a:ext cx="6604777" cy="573546"/>
      </dsp:txXfrm>
    </dsp:sp>
    <dsp:sp modelId="{1C99088F-2AAC-4F92-9ADB-4654D80D9B27}">
      <dsp:nvSpPr>
        <dsp:cNvPr id="0" name=""/>
        <dsp:cNvSpPr/>
      </dsp:nvSpPr>
      <dsp:spPr>
        <a:xfrm>
          <a:off x="0" y="704952"/>
          <a:ext cx="6666833" cy="635602"/>
        </a:xfrm>
        <a:prstGeom prst="round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baseline="0"/>
            <a:t>1.3 Communication expectations for online discussions, email, and other forms of interaction are clearly stated.</a:t>
          </a:r>
          <a:endParaRPr lang="en-US" sz="1600" kern="1200"/>
        </a:p>
      </dsp:txBody>
      <dsp:txXfrm>
        <a:off x="31028" y="735980"/>
        <a:ext cx="6604777" cy="573546"/>
      </dsp:txXfrm>
    </dsp:sp>
    <dsp:sp modelId="{01A1DBBE-B1BD-4BC3-93AB-05626D477886}">
      <dsp:nvSpPr>
        <dsp:cNvPr id="0" name=""/>
        <dsp:cNvSpPr/>
      </dsp:nvSpPr>
      <dsp:spPr>
        <a:xfrm>
          <a:off x="0" y="1386634"/>
          <a:ext cx="6666833" cy="635602"/>
        </a:xfrm>
        <a:prstGeom prst="round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i="0" kern="1200" baseline="0" dirty="0"/>
            <a:t>Points Possible : 2 	Points Awarded: 2 	Result : MET</a:t>
          </a:r>
          <a:endParaRPr lang="en-US" sz="1600" kern="1200" dirty="0"/>
        </a:p>
      </dsp:txBody>
      <dsp:txXfrm>
        <a:off x="31028" y="1417662"/>
        <a:ext cx="6604777" cy="573546"/>
      </dsp:txXfrm>
    </dsp:sp>
    <dsp:sp modelId="{25D73633-2A27-421E-9995-BC3ABBD0B6D6}">
      <dsp:nvSpPr>
        <dsp:cNvPr id="0" name=""/>
        <dsp:cNvSpPr/>
      </dsp:nvSpPr>
      <dsp:spPr>
        <a:xfrm>
          <a:off x="0" y="2068317"/>
          <a:ext cx="6666833" cy="635602"/>
        </a:xfrm>
        <a:prstGeom prst="round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baseline="0"/>
            <a:t>Evidence:</a:t>
          </a:r>
          <a:endParaRPr lang="en-US" sz="1600" kern="1200"/>
        </a:p>
      </dsp:txBody>
      <dsp:txXfrm>
        <a:off x="31028" y="2099345"/>
        <a:ext cx="6604777" cy="573546"/>
      </dsp:txXfrm>
    </dsp:sp>
    <dsp:sp modelId="{45240033-766D-480B-88E4-432270889E81}">
      <dsp:nvSpPr>
        <dsp:cNvPr id="0" name=""/>
        <dsp:cNvSpPr/>
      </dsp:nvSpPr>
      <dsp:spPr>
        <a:xfrm>
          <a:off x="0" y="2750000"/>
          <a:ext cx="6666833" cy="635602"/>
        </a:xfrm>
        <a:prstGeom prst="round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baseline="0"/>
            <a:t>Expectation of student conduct is provided in the How to Use Moodle ebook under sub section, Engaging in the Online</a:t>
          </a:r>
          <a:endParaRPr lang="en-US" sz="1600" kern="1200"/>
        </a:p>
      </dsp:txBody>
      <dsp:txXfrm>
        <a:off x="31028" y="2781028"/>
        <a:ext cx="6604777" cy="573546"/>
      </dsp:txXfrm>
    </dsp:sp>
    <dsp:sp modelId="{B5B6C537-9F81-4CB9-8DA9-AC87278F367C}">
      <dsp:nvSpPr>
        <dsp:cNvPr id="0" name=""/>
        <dsp:cNvSpPr/>
      </dsp:nvSpPr>
      <dsp:spPr>
        <a:xfrm>
          <a:off x="0" y="3431682"/>
          <a:ext cx="6666833" cy="635602"/>
        </a:xfrm>
        <a:prstGeom prst="round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baseline="0"/>
            <a:t>Environment, however, it might be useful to include the standard USP Netiquette Guide as well. Hence, standard 1.3 is M e t .</a:t>
          </a:r>
          <a:endParaRPr lang="en-US" sz="1600" kern="1200"/>
        </a:p>
      </dsp:txBody>
      <dsp:txXfrm>
        <a:off x="31028" y="3462710"/>
        <a:ext cx="6604777" cy="573546"/>
      </dsp:txXfrm>
    </dsp:sp>
    <dsp:sp modelId="{6B2ACCFC-A6D6-4F1A-8776-59F263DCD727}">
      <dsp:nvSpPr>
        <dsp:cNvPr id="0" name=""/>
        <dsp:cNvSpPr/>
      </dsp:nvSpPr>
      <dsp:spPr>
        <a:xfrm>
          <a:off x="0" y="4113365"/>
          <a:ext cx="6666833" cy="635602"/>
        </a:xfrm>
        <a:prstGeom prst="round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baseline="0"/>
            <a:t>Suggestions for Improvement:</a:t>
          </a:r>
          <a:endParaRPr lang="en-US" sz="1600" kern="1200"/>
        </a:p>
      </dsp:txBody>
      <dsp:txXfrm>
        <a:off x="31028" y="4144393"/>
        <a:ext cx="6604777" cy="573546"/>
      </dsp:txXfrm>
    </dsp:sp>
    <dsp:sp modelId="{1086EFCA-930F-4993-A282-AA5F66FEEF50}">
      <dsp:nvSpPr>
        <dsp:cNvPr id="0" name=""/>
        <dsp:cNvSpPr/>
      </dsp:nvSpPr>
      <dsp:spPr>
        <a:xfrm>
          <a:off x="0" y="4795047"/>
          <a:ext cx="6666833" cy="63560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0" kern="1200" baseline="0"/>
            <a:t>Include the USP Netiquette Guide under the Course Overview Section.</a:t>
          </a:r>
          <a:endParaRPr lang="en-US" sz="1600" kern="1200"/>
        </a:p>
      </dsp:txBody>
      <dsp:txXfrm>
        <a:off x="31028" y="4826075"/>
        <a:ext cx="6604777" cy="5735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76F-9843-6547-A3F0-BCAC3738F2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22E757-4A16-6E61-3F54-1B161F6C4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F4FBD3-F455-6B68-55DC-EE4703ECFEFF}"/>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5" name="Footer Placeholder 4">
            <a:extLst>
              <a:ext uri="{FF2B5EF4-FFF2-40B4-BE49-F238E27FC236}">
                <a16:creationId xmlns:a16="http://schemas.microsoft.com/office/drawing/2014/main" id="{CAD42FC9-698E-702F-6181-5B3B07E74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9E6A1-64CF-6E27-22AA-140BEC027AB4}"/>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293087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0328-B222-4E7D-7F93-26D0330AE1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CA666B-7E04-F3DC-3BB8-1C0472680B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334C7-DF33-6293-7DD9-10FEEF1AA736}"/>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5" name="Footer Placeholder 4">
            <a:extLst>
              <a:ext uri="{FF2B5EF4-FFF2-40B4-BE49-F238E27FC236}">
                <a16:creationId xmlns:a16="http://schemas.microsoft.com/office/drawing/2014/main" id="{07355D00-406D-EE5F-8B32-76F04F1B0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581E-1121-FAA7-1239-B6A5E961D6A2}"/>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402438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A286B-E4E5-812C-3959-3AB15DE0A3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0F17F-FA80-5D36-CF8B-F66EA6697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17E66-C80F-0884-F3AF-F621EFE582C9}"/>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5" name="Footer Placeholder 4">
            <a:extLst>
              <a:ext uri="{FF2B5EF4-FFF2-40B4-BE49-F238E27FC236}">
                <a16:creationId xmlns:a16="http://schemas.microsoft.com/office/drawing/2014/main" id="{EF05DCC5-E6F2-A8FC-B642-27D9FD47C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CE78B-7D38-8C9E-3D04-F74F2EA810F9}"/>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218022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5AED-1AA4-C080-E496-07F4B7B99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D0C4ED-035C-51FA-F187-51108C6BD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4C721-DD8F-F73F-AE71-8D900DFA0415}"/>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5" name="Footer Placeholder 4">
            <a:extLst>
              <a:ext uri="{FF2B5EF4-FFF2-40B4-BE49-F238E27FC236}">
                <a16:creationId xmlns:a16="http://schemas.microsoft.com/office/drawing/2014/main" id="{6FEA07D4-3AE5-9BD2-34A2-36A4C054A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EEBC4-B37E-39DE-D345-9A7081D2FF5F}"/>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309986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DE99-B40E-D06E-2119-D2C16ABCD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1B3FD0-7440-11A4-3586-B7037D24A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5B08DC-1DB8-8F79-2082-6C937F3C1553}"/>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5" name="Footer Placeholder 4">
            <a:extLst>
              <a:ext uri="{FF2B5EF4-FFF2-40B4-BE49-F238E27FC236}">
                <a16:creationId xmlns:a16="http://schemas.microsoft.com/office/drawing/2014/main" id="{8C311623-731B-ECCC-C51D-7DEFEAD33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57663-2D2B-2352-BBF5-4E08B29595D9}"/>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391248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184D-85DE-A543-DE82-5DCB1D621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6067A-5B61-F82D-4F28-18B844678E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7D088E-31AE-8CF8-BAB0-A5003BDB7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1E7B97-17E1-1141-CF8D-9DCD7AF1E91E}"/>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6" name="Footer Placeholder 5">
            <a:extLst>
              <a:ext uri="{FF2B5EF4-FFF2-40B4-BE49-F238E27FC236}">
                <a16:creationId xmlns:a16="http://schemas.microsoft.com/office/drawing/2014/main" id="{EFBB6FF9-C1BE-222E-61A2-C42C5D34A4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4A5E6-0C07-5622-B7D2-50347173379A}"/>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376576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541D-9821-7148-003C-1FC72D434F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2A765-6F04-4941-73FA-B84FDF16A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F179F-0914-1BD7-484F-F7D6316ED7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0567E-2B01-5B9A-3F7B-FE75B9370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8AD5F7-5DF4-E088-BC49-15443F7B1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8244B0-8273-5CC3-618F-FE7D7248BFEC}"/>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8" name="Footer Placeholder 7">
            <a:extLst>
              <a:ext uri="{FF2B5EF4-FFF2-40B4-BE49-F238E27FC236}">
                <a16:creationId xmlns:a16="http://schemas.microsoft.com/office/drawing/2014/main" id="{361F5811-E79C-3284-F928-FDA97A48FD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00DC24-231A-F95D-AA68-2E395365D115}"/>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190022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4843-2B85-1007-CB2D-745C0732B8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DF0A34-17A3-4058-D2BB-8B0D7B59C637}"/>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4" name="Footer Placeholder 3">
            <a:extLst>
              <a:ext uri="{FF2B5EF4-FFF2-40B4-BE49-F238E27FC236}">
                <a16:creationId xmlns:a16="http://schemas.microsoft.com/office/drawing/2014/main" id="{B45D245B-F54D-B7C9-4482-0EC682DBAA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53DA8B-FABD-F7D6-1064-C10216C88B17}"/>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196433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EFCA9-559B-813B-6272-8D5AE2953E53}"/>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3" name="Footer Placeholder 2">
            <a:extLst>
              <a:ext uri="{FF2B5EF4-FFF2-40B4-BE49-F238E27FC236}">
                <a16:creationId xmlns:a16="http://schemas.microsoft.com/office/drawing/2014/main" id="{360D40E5-BDBA-C648-90C0-136897B7B9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C2A118-383E-4028-CB49-58F4D058BD02}"/>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283904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0730-71E0-52EF-3BD6-38E441474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A73CD-59A7-B866-B054-CBF8C2343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30D756-C130-F2AB-BE23-DE94AEBB8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C6C79-88B3-DE0F-F325-0259E06E2214}"/>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6" name="Footer Placeholder 5">
            <a:extLst>
              <a:ext uri="{FF2B5EF4-FFF2-40B4-BE49-F238E27FC236}">
                <a16:creationId xmlns:a16="http://schemas.microsoft.com/office/drawing/2014/main" id="{82C9CFAF-3FAA-23EA-1CBA-26E51F935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16E4A-A2A1-5198-B179-98614E2D2A28}"/>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88853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5EEA-4030-F134-B1F3-26BB1B7FD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A744B-1232-F9D7-D11F-F2DDF0D7B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782B1B-2249-07B6-443F-38085F923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6F891A-DBBD-E3FF-9979-90B90CD4AE2A}"/>
              </a:ext>
            </a:extLst>
          </p:cNvPr>
          <p:cNvSpPr>
            <a:spLocks noGrp="1"/>
          </p:cNvSpPr>
          <p:nvPr>
            <p:ph type="dt" sz="half" idx="10"/>
          </p:nvPr>
        </p:nvSpPr>
        <p:spPr/>
        <p:txBody>
          <a:bodyPr/>
          <a:lstStyle/>
          <a:p>
            <a:fld id="{C48EA32C-5506-4008-951B-B9C7E8705D5F}" type="datetimeFigureOut">
              <a:rPr lang="en-US" smtClean="0"/>
              <a:t>6/6/2023</a:t>
            </a:fld>
            <a:endParaRPr lang="en-US"/>
          </a:p>
        </p:txBody>
      </p:sp>
      <p:sp>
        <p:nvSpPr>
          <p:cNvPr id="6" name="Footer Placeholder 5">
            <a:extLst>
              <a:ext uri="{FF2B5EF4-FFF2-40B4-BE49-F238E27FC236}">
                <a16:creationId xmlns:a16="http://schemas.microsoft.com/office/drawing/2014/main" id="{8413797C-8F8A-CFFA-64B6-7CF1F850E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B66C6-2754-71A7-D1BC-973B3FF79DB7}"/>
              </a:ext>
            </a:extLst>
          </p:cNvPr>
          <p:cNvSpPr>
            <a:spLocks noGrp="1"/>
          </p:cNvSpPr>
          <p:nvPr>
            <p:ph type="sldNum" sz="quarter" idx="12"/>
          </p:nvPr>
        </p:nvSpPr>
        <p:spPr/>
        <p:txBody>
          <a:bodyPr/>
          <a:lstStyle/>
          <a:p>
            <a:fld id="{D7079292-A716-4B25-9697-D920860F97DA}" type="slidenum">
              <a:rPr lang="en-US" smtClean="0"/>
              <a:t>‹#›</a:t>
            </a:fld>
            <a:endParaRPr lang="en-US"/>
          </a:p>
        </p:txBody>
      </p:sp>
    </p:spTree>
    <p:extLst>
      <p:ext uri="{BB962C8B-B14F-4D97-AF65-F5344CB8AC3E}">
        <p14:creationId xmlns:p14="http://schemas.microsoft.com/office/powerpoint/2010/main" val="363405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B79F0-E3F8-1F81-2B96-466894D19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5E9330-60E3-9E2E-9AB3-29CB4B5BD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AA1E8-5C3E-7C15-A003-5609E929F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EA32C-5506-4008-951B-B9C7E8705D5F}" type="datetimeFigureOut">
              <a:rPr lang="en-US" smtClean="0"/>
              <a:t>6/6/2023</a:t>
            </a:fld>
            <a:endParaRPr lang="en-US"/>
          </a:p>
        </p:txBody>
      </p:sp>
      <p:sp>
        <p:nvSpPr>
          <p:cNvPr id="5" name="Footer Placeholder 4">
            <a:extLst>
              <a:ext uri="{FF2B5EF4-FFF2-40B4-BE49-F238E27FC236}">
                <a16:creationId xmlns:a16="http://schemas.microsoft.com/office/drawing/2014/main" id="{0E38618F-4C43-15CF-9685-E05E581669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38B4F8-17E5-00F8-2BDE-9527724AA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79292-A716-4B25-9697-D920860F97DA}" type="slidenum">
              <a:rPr lang="en-US" smtClean="0"/>
              <a:t>‹#›</a:t>
            </a:fld>
            <a:endParaRPr lang="en-US"/>
          </a:p>
        </p:txBody>
      </p:sp>
    </p:spTree>
    <p:extLst>
      <p:ext uri="{BB962C8B-B14F-4D97-AF65-F5344CB8AC3E}">
        <p14:creationId xmlns:p14="http://schemas.microsoft.com/office/powerpoint/2010/main" val="909794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2EEC02-1B5D-670A-F910-D74647FE1010}"/>
              </a:ext>
            </a:extLst>
          </p:cNvPr>
          <p:cNvPicPr>
            <a:picLocks noChangeAspect="1"/>
          </p:cNvPicPr>
          <p:nvPr/>
        </p:nvPicPr>
        <p:blipFill rotWithShape="1">
          <a:blip r:embed="rId2"/>
          <a:srcRect l="304" r="305" b="1"/>
          <a:stretch/>
        </p:blipFill>
        <p:spPr>
          <a:xfrm>
            <a:off x="4038599" y="10"/>
            <a:ext cx="8160026" cy="6875809"/>
          </a:xfrm>
          <a:prstGeom prst="rect">
            <a:avLst/>
          </a:prstGeom>
        </p:spPr>
      </p:pic>
      <p:sp>
        <p:nvSpPr>
          <p:cNvPr id="30" name="Freeform: Shape 2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9FFAC90-6F22-DEB0-EEB0-B08ED3878D3D}"/>
              </a:ext>
            </a:extLst>
          </p:cNvPr>
          <p:cNvSpPr>
            <a:spLocks noGrp="1"/>
          </p:cNvSpPr>
          <p:nvPr>
            <p:ph type="ctrTitle"/>
          </p:nvPr>
        </p:nvSpPr>
        <p:spPr>
          <a:xfrm>
            <a:off x="534473" y="2950387"/>
            <a:ext cx="3052293" cy="3531403"/>
          </a:xfrm>
        </p:spPr>
        <p:txBody>
          <a:bodyPr anchor="t">
            <a:normAutofit/>
          </a:bodyPr>
          <a:lstStyle/>
          <a:p>
            <a:pPr algn="r"/>
            <a:r>
              <a:rPr lang="en-US" sz="4000" b="1">
                <a:solidFill>
                  <a:srgbClr val="FFFFFF"/>
                </a:solidFill>
              </a:rPr>
              <a:t>Regional perspective from Oceania</a:t>
            </a:r>
          </a:p>
        </p:txBody>
      </p:sp>
    </p:spTree>
    <p:extLst>
      <p:ext uri="{BB962C8B-B14F-4D97-AF65-F5344CB8AC3E}">
        <p14:creationId xmlns:p14="http://schemas.microsoft.com/office/powerpoint/2010/main" val="33138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803DD-C26A-DDE2-6E12-EE8483E7D4C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Global Standard</a:t>
            </a:r>
          </a:p>
        </p:txBody>
      </p:sp>
      <p:sp>
        <p:nvSpPr>
          <p:cNvPr id="3" name="Content Placeholder 2">
            <a:extLst>
              <a:ext uri="{FF2B5EF4-FFF2-40B4-BE49-F238E27FC236}">
                <a16:creationId xmlns:a16="http://schemas.microsoft.com/office/drawing/2014/main" id="{E282E5D7-B787-CC3C-BDAD-DDC465A9BE2A}"/>
              </a:ext>
            </a:extLst>
          </p:cNvPr>
          <p:cNvSpPr>
            <a:spLocks noGrp="1"/>
          </p:cNvSpPr>
          <p:nvPr>
            <p:ph idx="1"/>
          </p:nvPr>
        </p:nvSpPr>
        <p:spPr>
          <a:xfrm>
            <a:off x="4810259" y="649480"/>
            <a:ext cx="6555347" cy="5546047"/>
          </a:xfrm>
        </p:spPr>
        <p:txBody>
          <a:bodyPr anchor="ctr">
            <a:normAutofit/>
          </a:bodyPr>
          <a:lstStyle/>
          <a:p>
            <a:r>
              <a:rPr lang="en-US" sz="2000" dirty="0"/>
              <a:t>Use an internationally recognized quality assurance process such as QM</a:t>
            </a:r>
          </a:p>
          <a:p>
            <a:pPr lvl="1"/>
            <a:r>
              <a:rPr lang="en-US" sz="2000" dirty="0"/>
              <a:t>Institute needs to recognize and accept the QA standard used by course development section of the institute</a:t>
            </a:r>
          </a:p>
          <a:p>
            <a:pPr lvl="1"/>
            <a:r>
              <a:rPr lang="en-US" sz="2000" dirty="0"/>
              <a:t>Course development staff need to be trained in the QA process</a:t>
            </a:r>
          </a:p>
          <a:p>
            <a:pPr lvl="1"/>
            <a:r>
              <a:rPr lang="en-US" sz="2000" dirty="0"/>
              <a:t>Use the rubric to evaluate the courses</a:t>
            </a:r>
          </a:p>
          <a:p>
            <a:pPr lvl="1"/>
            <a:r>
              <a:rPr lang="en-US" sz="2000" dirty="0"/>
              <a:t>Support the subject experts by suggesting what needs to be done so that the course meets the international standard, as well meet the requirements for offering by all modes</a:t>
            </a:r>
          </a:p>
          <a:p>
            <a:pPr lvl="1"/>
            <a:r>
              <a:rPr lang="en-US" sz="2000" dirty="0"/>
              <a:t>QA Rubrics are designed to meet the ever-evolving education environment</a:t>
            </a:r>
          </a:p>
          <a:p>
            <a:pPr lvl="2"/>
            <a:r>
              <a:rPr lang="en-US" sz="1600" dirty="0"/>
              <a:t>Institutes need to check which one suits their purpose </a:t>
            </a:r>
          </a:p>
        </p:txBody>
      </p:sp>
    </p:spTree>
    <p:extLst>
      <p:ext uri="{BB962C8B-B14F-4D97-AF65-F5344CB8AC3E}">
        <p14:creationId xmlns:p14="http://schemas.microsoft.com/office/powerpoint/2010/main" val="234316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D20EE018-4A8D-7703-DF23-3EEF01E5D4A6}"/>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Thank you</a:t>
            </a:r>
          </a:p>
        </p:txBody>
      </p:sp>
    </p:spTree>
    <p:extLst>
      <p:ext uri="{BB962C8B-B14F-4D97-AF65-F5344CB8AC3E}">
        <p14:creationId xmlns:p14="http://schemas.microsoft.com/office/powerpoint/2010/main" val="367313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C0150-A0C8-1862-48E8-2CF6CE07AD94}"/>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What we do at the University of the South Pacific (USP)</a:t>
            </a:r>
          </a:p>
        </p:txBody>
      </p:sp>
      <p:graphicFrame>
        <p:nvGraphicFramePr>
          <p:cNvPr id="5" name="Content Placeholder 2">
            <a:extLst>
              <a:ext uri="{FF2B5EF4-FFF2-40B4-BE49-F238E27FC236}">
                <a16:creationId xmlns:a16="http://schemas.microsoft.com/office/drawing/2014/main" id="{312A2433-9099-EE0C-A41B-1DF921A6D6CC}"/>
              </a:ext>
            </a:extLst>
          </p:cNvPr>
          <p:cNvGraphicFramePr>
            <a:graphicFrameLocks noGrp="1"/>
          </p:cNvGraphicFramePr>
          <p:nvPr>
            <p:ph idx="1"/>
            <p:extLst>
              <p:ext uri="{D42A27DB-BD31-4B8C-83A1-F6EECF244321}">
                <p14:modId xmlns:p14="http://schemas.microsoft.com/office/powerpoint/2010/main" val="184838807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9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BDBB6-A26D-B8D8-A4AE-AAAD871CE9E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Centre for Flexible Learning (CFL) at USP</a:t>
            </a:r>
          </a:p>
        </p:txBody>
      </p:sp>
      <p:sp>
        <p:nvSpPr>
          <p:cNvPr id="3" name="Content Placeholder 2">
            <a:extLst>
              <a:ext uri="{FF2B5EF4-FFF2-40B4-BE49-F238E27FC236}">
                <a16:creationId xmlns:a16="http://schemas.microsoft.com/office/drawing/2014/main" id="{4999D6F7-9956-F855-F87C-838275DA6C58}"/>
              </a:ext>
            </a:extLst>
          </p:cNvPr>
          <p:cNvSpPr>
            <a:spLocks noGrp="1"/>
          </p:cNvSpPr>
          <p:nvPr>
            <p:ph idx="1"/>
          </p:nvPr>
        </p:nvSpPr>
        <p:spPr>
          <a:xfrm>
            <a:off x="1371599" y="1590740"/>
            <a:ext cx="10820398" cy="5267259"/>
          </a:xfrm>
        </p:spPr>
        <p:txBody>
          <a:bodyPr anchor="ctr">
            <a:normAutofit/>
          </a:bodyPr>
          <a:lstStyle/>
          <a:p>
            <a:r>
              <a:rPr lang="en-US" sz="1700" dirty="0"/>
              <a:t>CFL has various sections that are directly involved with the course development:</a:t>
            </a:r>
          </a:p>
          <a:p>
            <a:pPr marL="0" indent="0">
              <a:buNone/>
            </a:pPr>
            <a:endParaRPr lang="en-US" sz="1700" dirty="0"/>
          </a:p>
          <a:p>
            <a:pPr lvl="1"/>
            <a:r>
              <a:rPr lang="en-US" sz="1700" dirty="0"/>
              <a:t>Learning Experience Design and Development (LXDD)</a:t>
            </a:r>
          </a:p>
          <a:p>
            <a:pPr lvl="2"/>
            <a:r>
              <a:rPr lang="en-US" sz="1700" dirty="0"/>
              <a:t>Instructional Designers (ID)</a:t>
            </a:r>
          </a:p>
          <a:p>
            <a:pPr lvl="2"/>
            <a:r>
              <a:rPr lang="en-US" sz="1700" dirty="0"/>
              <a:t>Learning Experience Designers</a:t>
            </a:r>
          </a:p>
          <a:p>
            <a:pPr lvl="2"/>
            <a:r>
              <a:rPr lang="en-US" sz="1700" dirty="0"/>
              <a:t>Learning Designers</a:t>
            </a:r>
          </a:p>
          <a:p>
            <a:pPr lvl="2"/>
            <a:r>
              <a:rPr lang="en-US" sz="1700" dirty="0"/>
              <a:t>Education Technologists (ET)</a:t>
            </a:r>
          </a:p>
          <a:p>
            <a:pPr lvl="2"/>
            <a:r>
              <a:rPr lang="en-US" sz="1700" dirty="0"/>
              <a:t>Electronic Publishers</a:t>
            </a:r>
          </a:p>
          <a:p>
            <a:pPr marL="914400" lvl="2" indent="0">
              <a:buNone/>
            </a:pPr>
            <a:endParaRPr lang="en-US" sz="1700" dirty="0"/>
          </a:p>
          <a:p>
            <a:pPr lvl="1"/>
            <a:r>
              <a:rPr lang="en-US" sz="1700" dirty="0"/>
              <a:t>Multimedia Team</a:t>
            </a:r>
          </a:p>
          <a:p>
            <a:pPr lvl="2"/>
            <a:r>
              <a:rPr lang="en-US" sz="1700" dirty="0"/>
              <a:t>Graphic Designers</a:t>
            </a:r>
          </a:p>
          <a:p>
            <a:pPr lvl="2"/>
            <a:r>
              <a:rPr lang="en-US" sz="1700" dirty="0"/>
              <a:t>Multimedia Production</a:t>
            </a:r>
          </a:p>
          <a:p>
            <a:pPr lvl="2"/>
            <a:r>
              <a:rPr lang="en-US" sz="1700" dirty="0"/>
              <a:t>Audio Video Production</a:t>
            </a:r>
          </a:p>
          <a:p>
            <a:pPr marL="914400" lvl="2" indent="0">
              <a:buNone/>
            </a:pPr>
            <a:endParaRPr lang="en-US" sz="1700" dirty="0"/>
          </a:p>
          <a:p>
            <a:pPr lvl="1"/>
            <a:r>
              <a:rPr lang="en-US" sz="1700" dirty="0"/>
              <a:t>Open and Flexible Education</a:t>
            </a:r>
          </a:p>
          <a:p>
            <a:pPr lvl="1"/>
            <a:endParaRPr lang="en-US" sz="1700" dirty="0"/>
          </a:p>
        </p:txBody>
      </p:sp>
    </p:spTree>
    <p:extLst>
      <p:ext uri="{BB962C8B-B14F-4D97-AF65-F5344CB8AC3E}">
        <p14:creationId xmlns:p14="http://schemas.microsoft.com/office/powerpoint/2010/main" val="25916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6ECC-D386-0BEB-09C7-0824B54A131C}"/>
              </a:ext>
            </a:extLst>
          </p:cNvPr>
          <p:cNvSpPr>
            <a:spLocks noGrp="1"/>
          </p:cNvSpPr>
          <p:nvPr>
            <p:ph type="title"/>
          </p:nvPr>
        </p:nvSpPr>
        <p:spPr/>
        <p:txBody>
          <a:bodyPr/>
          <a:lstStyle/>
          <a:p>
            <a:r>
              <a:rPr lang="en-US" dirty="0"/>
              <a:t>Course Development process</a:t>
            </a:r>
          </a:p>
        </p:txBody>
      </p:sp>
      <p:graphicFrame>
        <p:nvGraphicFramePr>
          <p:cNvPr id="14" name="Content Placeholder 2">
            <a:extLst>
              <a:ext uri="{FF2B5EF4-FFF2-40B4-BE49-F238E27FC236}">
                <a16:creationId xmlns:a16="http://schemas.microsoft.com/office/drawing/2014/main" id="{C8D10406-14B1-9825-A4EF-A90791110722}"/>
              </a:ext>
            </a:extLst>
          </p:cNvPr>
          <p:cNvGraphicFramePr>
            <a:graphicFrameLocks noGrp="1"/>
          </p:cNvGraphicFramePr>
          <p:nvPr>
            <p:ph idx="1"/>
            <p:extLst>
              <p:ext uri="{D42A27DB-BD31-4B8C-83A1-F6EECF244321}">
                <p14:modId xmlns:p14="http://schemas.microsoft.com/office/powerpoint/2010/main" val="3460131523"/>
              </p:ext>
            </p:extLst>
          </p:nvPr>
        </p:nvGraphicFramePr>
        <p:xfrm>
          <a:off x="838200" y="1825625"/>
          <a:ext cx="1113289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a:extLst>
              <a:ext uri="{FF2B5EF4-FFF2-40B4-BE49-F238E27FC236}">
                <a16:creationId xmlns:a16="http://schemas.microsoft.com/office/drawing/2014/main" id="{54370966-B971-59A3-3D51-725A3A3E284C}"/>
              </a:ext>
            </a:extLst>
          </p:cNvPr>
          <p:cNvCxnSpPr/>
          <p:nvPr/>
        </p:nvCxnSpPr>
        <p:spPr>
          <a:xfrm>
            <a:off x="3869736" y="3401268"/>
            <a:ext cx="4040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60CA1A4-7663-2C09-54B0-C7A922E8E4F4}"/>
              </a:ext>
            </a:extLst>
          </p:cNvPr>
          <p:cNvCxnSpPr>
            <a:cxnSpLocks/>
          </p:cNvCxnSpPr>
          <p:nvPr/>
        </p:nvCxnSpPr>
        <p:spPr>
          <a:xfrm flipV="1">
            <a:off x="3976382" y="4715939"/>
            <a:ext cx="413174" cy="14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6FBA75-92CD-1CE9-0B66-298528EFDA05}"/>
              </a:ext>
            </a:extLst>
          </p:cNvPr>
          <p:cNvCxnSpPr>
            <a:cxnSpLocks/>
          </p:cNvCxnSpPr>
          <p:nvPr/>
        </p:nvCxnSpPr>
        <p:spPr>
          <a:xfrm>
            <a:off x="5331490" y="4538229"/>
            <a:ext cx="2639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F8E782A-BF68-5395-1266-66163943C313}"/>
              </a:ext>
            </a:extLst>
          </p:cNvPr>
          <p:cNvCxnSpPr>
            <a:cxnSpLocks/>
          </p:cNvCxnSpPr>
          <p:nvPr/>
        </p:nvCxnSpPr>
        <p:spPr>
          <a:xfrm>
            <a:off x="11031523" y="4543965"/>
            <a:ext cx="2216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DBBD2F2-7082-A631-9449-B9C2DBF826A2}"/>
              </a:ext>
            </a:extLst>
          </p:cNvPr>
          <p:cNvCxnSpPr>
            <a:cxnSpLocks/>
          </p:cNvCxnSpPr>
          <p:nvPr/>
        </p:nvCxnSpPr>
        <p:spPr>
          <a:xfrm>
            <a:off x="6291743" y="3707934"/>
            <a:ext cx="2584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0FDD52A-17C5-26C6-8A92-0BCC87704C57}"/>
              </a:ext>
            </a:extLst>
          </p:cNvPr>
          <p:cNvCxnSpPr>
            <a:cxnSpLocks/>
          </p:cNvCxnSpPr>
          <p:nvPr/>
        </p:nvCxnSpPr>
        <p:spPr>
          <a:xfrm>
            <a:off x="4874004" y="3984771"/>
            <a:ext cx="2792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5397202C-C601-6658-8421-7602BFFAA866}"/>
              </a:ext>
            </a:extLst>
          </p:cNvPr>
          <p:cNvCxnSpPr>
            <a:cxnSpLocks/>
          </p:cNvCxnSpPr>
          <p:nvPr/>
        </p:nvCxnSpPr>
        <p:spPr>
          <a:xfrm>
            <a:off x="4798503" y="4351230"/>
            <a:ext cx="35474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447CCF25-1125-D65D-EE4C-52E745E917F1}"/>
              </a:ext>
            </a:extLst>
          </p:cNvPr>
          <p:cNvCxnSpPr>
            <a:cxnSpLocks/>
          </p:cNvCxnSpPr>
          <p:nvPr/>
        </p:nvCxnSpPr>
        <p:spPr>
          <a:xfrm>
            <a:off x="5595457" y="4340185"/>
            <a:ext cx="402671" cy="110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39D46491-2BB8-4006-88DD-27F579A9D5EF}"/>
              </a:ext>
            </a:extLst>
          </p:cNvPr>
          <p:cNvCxnSpPr>
            <a:cxnSpLocks/>
          </p:cNvCxnSpPr>
          <p:nvPr/>
        </p:nvCxnSpPr>
        <p:spPr>
          <a:xfrm>
            <a:off x="7860484" y="4060272"/>
            <a:ext cx="4278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9E5EF8C1-D51B-E6DF-3942-69AF44739A0C}"/>
              </a:ext>
            </a:extLst>
          </p:cNvPr>
          <p:cNvCxnSpPr>
            <a:cxnSpLocks/>
          </p:cNvCxnSpPr>
          <p:nvPr/>
        </p:nvCxnSpPr>
        <p:spPr>
          <a:xfrm>
            <a:off x="9655728" y="4009428"/>
            <a:ext cx="369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038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B1F56-FBC0-7C77-5A83-B0519115791A}"/>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The Review Process</a:t>
            </a:r>
          </a:p>
        </p:txBody>
      </p:sp>
      <p:sp>
        <p:nvSpPr>
          <p:cNvPr id="20" name="Content Placeholder 2">
            <a:extLst>
              <a:ext uri="{FF2B5EF4-FFF2-40B4-BE49-F238E27FC236}">
                <a16:creationId xmlns:a16="http://schemas.microsoft.com/office/drawing/2014/main" id="{3D2EDF86-71F4-94D1-897A-E0F4E2047AE7}"/>
              </a:ext>
            </a:extLst>
          </p:cNvPr>
          <p:cNvSpPr>
            <a:spLocks noGrp="1"/>
          </p:cNvSpPr>
          <p:nvPr>
            <p:ph idx="1"/>
          </p:nvPr>
        </p:nvSpPr>
        <p:spPr>
          <a:xfrm>
            <a:off x="804671" y="1936490"/>
            <a:ext cx="4977578" cy="4193722"/>
          </a:xfrm>
        </p:spPr>
        <p:txBody>
          <a:bodyPr anchor="ctr">
            <a:normAutofit/>
          </a:bodyPr>
          <a:lstStyle/>
          <a:p>
            <a:r>
              <a:rPr lang="en-US" sz="1400" dirty="0">
                <a:solidFill>
                  <a:schemeClr val="tx2"/>
                </a:solidFill>
              </a:rPr>
              <a:t>Use of QM Higher Education Rubrics</a:t>
            </a:r>
          </a:p>
          <a:p>
            <a:pPr marL="0" indent="0">
              <a:buNone/>
            </a:pPr>
            <a:endParaRPr lang="en-US" sz="1400" dirty="0">
              <a:solidFill>
                <a:schemeClr val="tx2"/>
              </a:solidFill>
            </a:endParaRPr>
          </a:p>
          <a:p>
            <a:pPr marL="0" indent="0">
              <a:buNone/>
            </a:pPr>
            <a:r>
              <a:rPr lang="en-US" sz="1400" i="0" u="none" strike="noStrike" baseline="0" dirty="0">
                <a:solidFill>
                  <a:schemeClr val="tx2"/>
                </a:solidFill>
                <a:latin typeface="Times New Roman" panose="02020603050405020304" pitchFamily="18" charset="0"/>
              </a:rPr>
              <a:t>For example: </a:t>
            </a:r>
          </a:p>
          <a:p>
            <a:r>
              <a:rPr lang="en-US" sz="1400" i="0" u="none" strike="noStrike" baseline="0" dirty="0">
                <a:solidFill>
                  <a:schemeClr val="tx2"/>
                </a:solidFill>
                <a:latin typeface="Times New Roman" panose="02020603050405020304" pitchFamily="18" charset="0"/>
              </a:rPr>
              <a:t>General Standard 1: Course Overview and Introduction: The overall design of the course is made clear to the learner at the beginning of the course.</a:t>
            </a:r>
          </a:p>
          <a:p>
            <a:r>
              <a:rPr lang="en-US" sz="1400" i="0" u="none" strike="noStrike" baseline="0" dirty="0">
                <a:solidFill>
                  <a:schemeClr val="tx2"/>
                </a:solidFill>
                <a:latin typeface="Times New Roman" panose="02020603050405020304" pitchFamily="18" charset="0"/>
              </a:rPr>
              <a:t>Overview Statement: The course overview and introduction set the tone for the course, let learners know what </a:t>
            </a:r>
            <a:r>
              <a:rPr lang="en-US" sz="1400" i="0" u="none" strike="noStrike" spc="-150" baseline="0" dirty="0">
                <a:solidFill>
                  <a:schemeClr val="tx2"/>
                </a:solidFill>
                <a:latin typeface="Times New Roman" panose="02020603050405020304" pitchFamily="18" charset="0"/>
              </a:rPr>
              <a:t>to </a:t>
            </a:r>
            <a:r>
              <a:rPr lang="pt-BR" sz="1400" i="0" u="none" strike="noStrike" spc="-150" baseline="0" dirty="0">
                <a:solidFill>
                  <a:schemeClr val="tx2"/>
                </a:solidFill>
                <a:latin typeface="Times New Roman" panose="02020603050405020304" pitchFamily="18" charset="0"/>
              </a:rPr>
              <a:t>e x p e c t , a n d  p r o v i d e  o t h e r  g u i d a n c e  t o  h e l p  l e a r n e r s  s u c c e e d  f r o m  t h e  o u t s e t </a:t>
            </a:r>
          </a:p>
          <a:p>
            <a:r>
              <a:rPr lang="en-US" sz="1400" i="0" u="none" strike="noStrike" baseline="0" dirty="0">
                <a:solidFill>
                  <a:schemeClr val="tx2"/>
                </a:solidFill>
                <a:latin typeface="Times New Roman" panose="02020603050405020304" pitchFamily="18" charset="0"/>
              </a:rPr>
              <a:t>Standard 1.1 - (3 Points) Required</a:t>
            </a:r>
          </a:p>
          <a:p>
            <a:r>
              <a:rPr lang="en-US" sz="1400" i="0" u="none" strike="noStrike" baseline="0" dirty="0">
                <a:solidFill>
                  <a:schemeClr val="tx2"/>
                </a:solidFill>
                <a:latin typeface="Times New Roman" panose="02020603050405020304" pitchFamily="18" charset="0"/>
              </a:rPr>
              <a:t>1.1 Instructions make clear how to get started and where to find various course components.</a:t>
            </a:r>
          </a:p>
          <a:p>
            <a:r>
              <a:rPr lang="pt-BR" sz="1400" i="0" u="none" strike="noStrike" spc="-150" baseline="0" dirty="0">
                <a:solidFill>
                  <a:schemeClr val="tx2"/>
                </a:solidFill>
                <a:latin typeface="Times New Roman" panose="02020603050405020304" pitchFamily="18" charset="0"/>
              </a:rPr>
              <a:t>P o i n t s  P o s s i b l e </a:t>
            </a:r>
            <a:r>
              <a:rPr lang="pt-BR" sz="1400" i="0" u="none" strike="noStrike" baseline="0" dirty="0">
                <a:solidFill>
                  <a:schemeClr val="tx2"/>
                </a:solidFill>
                <a:latin typeface="Times New Roman" panose="02020603050405020304" pitchFamily="18" charset="0"/>
              </a:rPr>
              <a:t>: 3  Points Awarded: 3 	</a:t>
            </a:r>
            <a:r>
              <a:rPr lang="pt-BR" sz="1400" i="0" u="none" strike="noStrike" spc="-150" baseline="0" dirty="0">
                <a:solidFill>
                  <a:schemeClr val="tx2"/>
                </a:solidFill>
                <a:latin typeface="Times New Roman" panose="02020603050405020304" pitchFamily="18" charset="0"/>
              </a:rPr>
              <a:t>R e s u l t </a:t>
            </a:r>
            <a:r>
              <a:rPr lang="pt-BR" sz="1400" i="0" u="none" strike="noStrike" baseline="0" dirty="0">
                <a:solidFill>
                  <a:schemeClr val="tx2"/>
                </a:solidFill>
                <a:latin typeface="Times New Roman" panose="02020603050405020304" pitchFamily="18" charset="0"/>
              </a:rPr>
              <a:t>: MET</a:t>
            </a:r>
          </a:p>
          <a:p>
            <a:endParaRPr lang="pt-BR" sz="1400" dirty="0">
              <a:solidFill>
                <a:schemeClr val="tx2"/>
              </a:solidFill>
              <a:latin typeface="Times New Roman" panose="02020603050405020304" pitchFamily="18" charset="0"/>
            </a:endParaRPr>
          </a:p>
          <a:p>
            <a:pPr marL="0" indent="0">
              <a:buNone/>
            </a:pPr>
            <a:r>
              <a:rPr lang="en-US" sz="800" b="0" i="0" u="none" strike="noStrike" baseline="0" dirty="0">
                <a:latin typeface="Times New Roman" panose="02020603050405020304" pitchFamily="18" charset="0"/>
              </a:rPr>
              <a:t>© 2021 Quality Matters All rights reserved</a:t>
            </a:r>
            <a:endParaRPr lang="en-US" sz="800" dirty="0">
              <a:solidFill>
                <a:schemeClr val="tx2"/>
              </a:solidFill>
            </a:endParaRPr>
          </a:p>
        </p:txBody>
      </p:sp>
      <p:grpSp>
        <p:nvGrpSpPr>
          <p:cNvPr id="21"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lassroom">
            <a:extLst>
              <a:ext uri="{FF2B5EF4-FFF2-40B4-BE49-F238E27FC236}">
                <a16:creationId xmlns:a16="http://schemas.microsoft.com/office/drawing/2014/main" id="{1FEC3539-1A1C-93A0-8AA3-1D898F5A4E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90228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tle 2">
            <a:extLst>
              <a:ext uri="{FF2B5EF4-FFF2-40B4-BE49-F238E27FC236}">
                <a16:creationId xmlns:a16="http://schemas.microsoft.com/office/drawing/2014/main" id="{00691BD7-91BE-6CBC-D9AB-673E12EAFD82}"/>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Sample suggestion</a:t>
            </a:r>
          </a:p>
        </p:txBody>
      </p:sp>
      <p:sp>
        <p:nvSpPr>
          <p:cNvPr id="4" name="Content Placeholder 3">
            <a:extLst>
              <a:ext uri="{FF2B5EF4-FFF2-40B4-BE49-F238E27FC236}">
                <a16:creationId xmlns:a16="http://schemas.microsoft.com/office/drawing/2014/main" id="{6087E45B-3038-858A-6D18-A9D1EFFF068C}"/>
              </a:ext>
            </a:extLst>
          </p:cNvPr>
          <p:cNvSpPr>
            <a:spLocks noGrp="1"/>
          </p:cNvSpPr>
          <p:nvPr>
            <p:ph idx="1"/>
          </p:nvPr>
        </p:nvSpPr>
        <p:spPr>
          <a:xfrm>
            <a:off x="5589037" y="804672"/>
            <a:ext cx="5804387" cy="5230368"/>
          </a:xfrm>
        </p:spPr>
        <p:txBody>
          <a:bodyPr anchor="ctr">
            <a:normAutofit/>
          </a:bodyPr>
          <a:lstStyle/>
          <a:p>
            <a:pPr marL="0" indent="0">
              <a:buNone/>
            </a:pPr>
            <a:r>
              <a:rPr lang="en-US" sz="1800" b="1" i="0" u="none" strike="noStrike" baseline="0" dirty="0">
                <a:solidFill>
                  <a:schemeClr val="tx2"/>
                </a:solidFill>
                <a:latin typeface="Times New Roman" panose="02020603050405020304" pitchFamily="18" charset="0"/>
              </a:rPr>
              <a:t>Suggestions for Improvement:</a:t>
            </a:r>
          </a:p>
          <a:p>
            <a:pPr marL="0" indent="0">
              <a:buNone/>
            </a:pPr>
            <a:r>
              <a:rPr lang="en-US" sz="1800" b="0" i="0" u="none" strike="noStrike" baseline="0" dirty="0">
                <a:solidFill>
                  <a:schemeClr val="tx2"/>
                </a:solidFill>
                <a:latin typeface="Times New Roman" panose="02020603050405020304" pitchFamily="18" charset="0"/>
              </a:rPr>
              <a:t>It might be useful to include instructions in the Getting Started section directing students what to do next. </a:t>
            </a:r>
          </a:p>
          <a:p>
            <a:pPr marL="0" indent="0">
              <a:buNone/>
            </a:pPr>
            <a:r>
              <a:rPr lang="en-US" sz="1800" b="0" i="0" u="none" strike="noStrike" baseline="0" dirty="0">
                <a:solidFill>
                  <a:schemeClr val="tx2"/>
                </a:solidFill>
                <a:latin typeface="Times New Roman" panose="02020603050405020304" pitchFamily="18" charset="0"/>
              </a:rPr>
              <a:t>For example, include a statement such as, Next move to the Course Overview section and read the course outline before starting Week 1 activities.</a:t>
            </a:r>
          </a:p>
          <a:p>
            <a:pPr marL="0" indent="0">
              <a:buNone/>
            </a:pPr>
            <a:endParaRPr lang="en-US" sz="1800" dirty="0">
              <a:solidFill>
                <a:schemeClr val="tx2"/>
              </a:solidFill>
              <a:latin typeface="Times New Roman" panose="02020603050405020304" pitchFamily="18" charset="0"/>
            </a:endParaRPr>
          </a:p>
          <a:p>
            <a:pPr marL="0" indent="0">
              <a:buNone/>
            </a:pPr>
            <a:r>
              <a:rPr lang="en-US" sz="800" b="0" i="0" u="none" strike="noStrike" baseline="0" dirty="0">
                <a:latin typeface="Times New Roman" panose="02020603050405020304" pitchFamily="18" charset="0"/>
              </a:rPr>
              <a:t>© 2021 Quality Matters All rights reserved</a:t>
            </a:r>
            <a:endParaRPr lang="en-US" sz="800" dirty="0">
              <a:solidFill>
                <a:schemeClr val="tx2"/>
              </a:solidFill>
            </a:endParaRPr>
          </a:p>
          <a:p>
            <a:pPr marL="0" indent="0">
              <a:buNone/>
            </a:pPr>
            <a:endParaRPr lang="en-US" sz="1800" dirty="0">
              <a:solidFill>
                <a:schemeClr val="tx2"/>
              </a:solidFill>
            </a:endParaRPr>
          </a:p>
        </p:txBody>
      </p:sp>
    </p:spTree>
    <p:extLst>
      <p:ext uri="{BB962C8B-B14F-4D97-AF65-F5344CB8AC3E}">
        <p14:creationId xmlns:p14="http://schemas.microsoft.com/office/powerpoint/2010/main" val="412736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D6161-7A29-2CD5-5662-1CFE2995070F}"/>
              </a:ext>
            </a:extLst>
          </p:cNvPr>
          <p:cNvSpPr>
            <a:spLocks noGrp="1"/>
          </p:cNvSpPr>
          <p:nvPr>
            <p:ph type="title"/>
          </p:nvPr>
        </p:nvSpPr>
        <p:spPr>
          <a:xfrm>
            <a:off x="586478" y="1683756"/>
            <a:ext cx="3115265" cy="2396359"/>
          </a:xfrm>
        </p:spPr>
        <p:txBody>
          <a:bodyPr anchor="b">
            <a:normAutofit/>
          </a:bodyPr>
          <a:lstStyle/>
          <a:p>
            <a:pPr algn="r"/>
            <a:r>
              <a:rPr lang="en-US" sz="3400" dirty="0">
                <a:solidFill>
                  <a:srgbClr val="FFFFFF"/>
                </a:solidFill>
              </a:rPr>
              <a:t>Review of communication Expectations</a:t>
            </a:r>
          </a:p>
        </p:txBody>
      </p:sp>
      <p:graphicFrame>
        <p:nvGraphicFramePr>
          <p:cNvPr id="5" name="Content Placeholder 2">
            <a:extLst>
              <a:ext uri="{FF2B5EF4-FFF2-40B4-BE49-F238E27FC236}">
                <a16:creationId xmlns:a16="http://schemas.microsoft.com/office/drawing/2014/main" id="{4B2459CC-1BAC-FAC7-8A0B-A28897D4B21C}"/>
              </a:ext>
            </a:extLst>
          </p:cNvPr>
          <p:cNvGraphicFramePr>
            <a:graphicFrameLocks noGrp="1"/>
          </p:cNvGraphicFramePr>
          <p:nvPr>
            <p:ph idx="1"/>
            <p:extLst>
              <p:ext uri="{D42A27DB-BD31-4B8C-83A1-F6EECF244321}">
                <p14:modId xmlns:p14="http://schemas.microsoft.com/office/powerpoint/2010/main" val="20634231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F3153C33-9789-AF1D-6693-F37E16D61CB5}"/>
              </a:ext>
            </a:extLst>
          </p:cNvPr>
          <p:cNvSpPr txBox="1"/>
          <p:nvPr/>
        </p:nvSpPr>
        <p:spPr>
          <a:xfrm>
            <a:off x="4905052" y="6309071"/>
            <a:ext cx="4121502" cy="215444"/>
          </a:xfrm>
          <a:prstGeom prst="rect">
            <a:avLst/>
          </a:prstGeom>
          <a:noFill/>
        </p:spPr>
        <p:txBody>
          <a:bodyPr wrap="square">
            <a:spAutoFit/>
          </a:bodyPr>
          <a:lstStyle/>
          <a:p>
            <a:pPr marL="0" indent="0">
              <a:buNone/>
            </a:pPr>
            <a:r>
              <a:rPr lang="en-US" sz="800" b="0" i="0" u="none" strike="noStrike" baseline="0" dirty="0">
                <a:latin typeface="Times New Roman" panose="02020603050405020304" pitchFamily="18" charset="0"/>
              </a:rPr>
              <a:t>© 2021 Quality Matters All rights reserved</a:t>
            </a:r>
            <a:endParaRPr lang="en-US" sz="800" dirty="0">
              <a:solidFill>
                <a:schemeClr val="tx2"/>
              </a:solidFill>
            </a:endParaRPr>
          </a:p>
        </p:txBody>
      </p:sp>
    </p:spTree>
    <p:extLst>
      <p:ext uri="{BB962C8B-B14F-4D97-AF65-F5344CB8AC3E}">
        <p14:creationId xmlns:p14="http://schemas.microsoft.com/office/powerpoint/2010/main" val="163892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75B371-7D9C-207C-FF3C-91AA83CF666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When standard is not met: </a:t>
            </a:r>
          </a:p>
        </p:txBody>
      </p:sp>
      <p:sp>
        <p:nvSpPr>
          <p:cNvPr id="5" name="Content Placeholder 4">
            <a:extLst>
              <a:ext uri="{FF2B5EF4-FFF2-40B4-BE49-F238E27FC236}">
                <a16:creationId xmlns:a16="http://schemas.microsoft.com/office/drawing/2014/main" id="{AE0C1A77-DAD7-E3CE-1E9A-F600EE37E262}"/>
              </a:ext>
            </a:extLst>
          </p:cNvPr>
          <p:cNvSpPr>
            <a:spLocks noGrp="1"/>
          </p:cNvSpPr>
          <p:nvPr>
            <p:ph idx="1"/>
          </p:nvPr>
        </p:nvSpPr>
        <p:spPr>
          <a:xfrm>
            <a:off x="4134810" y="149290"/>
            <a:ext cx="8054141" cy="6698572"/>
          </a:xfrm>
        </p:spPr>
        <p:txBody>
          <a:bodyPr anchor="ctr">
            <a:normAutofit lnSpcReduction="10000"/>
          </a:bodyPr>
          <a:lstStyle/>
          <a:p>
            <a:pPr marL="0" indent="0">
              <a:buNone/>
            </a:pPr>
            <a:r>
              <a:rPr lang="en-US" sz="1600" i="0" u="none" strike="noStrike" baseline="0" dirty="0">
                <a:latin typeface="Times New Roman" panose="02020603050405020304" pitchFamily="18" charset="0"/>
              </a:rPr>
              <a:t>STANDARD 2.2 - (3 Points) Required</a:t>
            </a:r>
          </a:p>
          <a:p>
            <a:pPr marL="0" indent="0">
              <a:buNone/>
            </a:pPr>
            <a:r>
              <a:rPr lang="en-US" sz="1600" i="0" u="none" strike="noStrike" baseline="0" dirty="0">
                <a:latin typeface="Times New Roman" panose="02020603050405020304" pitchFamily="18" charset="0"/>
              </a:rPr>
              <a:t>2.2 The module/unit-level learning objectives or competencies describe outcomes that are measurable and consistent with the course-level objectives or competencies.</a:t>
            </a:r>
          </a:p>
          <a:p>
            <a:pPr marL="0" indent="0">
              <a:buNone/>
            </a:pPr>
            <a:endParaRPr lang="pt-BR" sz="1600" i="0" u="none" strike="noStrike" baseline="0" dirty="0">
              <a:latin typeface="Times New Roman" panose="02020603050405020304" pitchFamily="18" charset="0"/>
            </a:endParaRPr>
          </a:p>
          <a:p>
            <a:pPr marL="0" indent="0">
              <a:buNone/>
            </a:pPr>
            <a:r>
              <a:rPr lang="pt-BR" sz="1600" i="0" u="none" strike="noStrike" baseline="0" dirty="0">
                <a:latin typeface="Times New Roman" panose="02020603050405020304" pitchFamily="18" charset="0"/>
              </a:rPr>
              <a:t>Points Possible: 3 	Points Awarded: 0 	Result : NOT MET</a:t>
            </a:r>
          </a:p>
          <a:p>
            <a:pPr marL="0" indent="0">
              <a:buNone/>
            </a:pPr>
            <a:r>
              <a:rPr lang="en-US" sz="1600" i="0" u="none" strike="noStrike" baseline="0" dirty="0">
                <a:latin typeface="Times New Roman" panose="02020603050405020304" pitchFamily="18" charset="0"/>
              </a:rPr>
              <a:t>Evidence:</a:t>
            </a:r>
          </a:p>
          <a:p>
            <a:pPr marL="0" indent="0">
              <a:buNone/>
            </a:pPr>
            <a:endParaRPr lang="en-US" sz="1600" i="0" u="none" strike="noStrike" baseline="0" dirty="0">
              <a:latin typeface="Times New Roman" panose="02020603050405020304" pitchFamily="18" charset="0"/>
            </a:endParaRPr>
          </a:p>
          <a:p>
            <a:pPr marL="0" indent="0">
              <a:buNone/>
            </a:pPr>
            <a:r>
              <a:rPr lang="en-US" sz="1600" i="0" u="none" strike="noStrike" baseline="0" dirty="0">
                <a:latin typeface="Times New Roman" panose="02020603050405020304" pitchFamily="18" charset="0"/>
              </a:rPr>
              <a:t>We have noted that there is no topic or weekly learning outcomes in the course or in the course outline. Hence, standard 2.2 </a:t>
            </a:r>
            <a:r>
              <a:rPr lang="pt-BR" sz="1600" i="0" u="none" strike="noStrike" baseline="0" dirty="0">
                <a:latin typeface="Times New Roman" panose="02020603050405020304" pitchFamily="18" charset="0"/>
              </a:rPr>
              <a:t>i s N o t M e t .</a:t>
            </a:r>
          </a:p>
          <a:p>
            <a:pPr marL="0" indent="0">
              <a:buNone/>
            </a:pPr>
            <a:endParaRPr lang="en-US" sz="1600" i="0" u="none" strike="noStrike" baseline="0" dirty="0">
              <a:latin typeface="Times New Roman" panose="02020603050405020304" pitchFamily="18" charset="0"/>
            </a:endParaRPr>
          </a:p>
          <a:p>
            <a:pPr marL="0" indent="0">
              <a:buNone/>
            </a:pPr>
            <a:r>
              <a:rPr lang="en-US" sz="1600" i="0" u="none" strike="noStrike" baseline="0" dirty="0">
                <a:latin typeface="Times New Roman" panose="02020603050405020304" pitchFamily="18" charset="0"/>
              </a:rPr>
              <a:t>The topic/weekly learning outcomes form the basis of alignment in a course because they are consistent with the course learning outcomes.</a:t>
            </a:r>
          </a:p>
          <a:p>
            <a:pPr marL="0" indent="0">
              <a:buNone/>
            </a:pPr>
            <a:endParaRPr lang="en-US" sz="1600" i="0" u="none" strike="noStrike" baseline="0" dirty="0">
              <a:latin typeface="Times New Roman" panose="02020603050405020304" pitchFamily="18" charset="0"/>
            </a:endParaRPr>
          </a:p>
          <a:p>
            <a:pPr marL="0" indent="0">
              <a:buNone/>
            </a:pPr>
            <a:r>
              <a:rPr lang="en-US" sz="1600" i="0" u="none" strike="noStrike" baseline="0" dirty="0">
                <a:latin typeface="Times New Roman" panose="02020603050405020304" pitchFamily="18" charset="0"/>
              </a:rPr>
              <a:t>These precisely describe the intended skills, knowledge, or competencies that students are able to master and demonstrate at</a:t>
            </a:r>
          </a:p>
          <a:p>
            <a:pPr marL="0" indent="0">
              <a:buNone/>
            </a:pPr>
            <a:r>
              <a:rPr lang="en-US" sz="1600" i="0" u="none" strike="noStrike" baseline="0" dirty="0">
                <a:latin typeface="Times New Roman" panose="02020603050405020304" pitchFamily="18" charset="0"/>
              </a:rPr>
              <a:t>regular intervals throughout the course.</a:t>
            </a:r>
          </a:p>
          <a:p>
            <a:pPr marL="0" indent="0">
              <a:buNone/>
            </a:pPr>
            <a:endParaRPr lang="en-US" sz="1600" i="0" u="none" strike="noStrike" baseline="0" dirty="0">
              <a:latin typeface="Times New Roman" panose="02020603050405020304" pitchFamily="18" charset="0"/>
            </a:endParaRPr>
          </a:p>
          <a:p>
            <a:pPr marL="0" indent="0">
              <a:buNone/>
            </a:pPr>
            <a:r>
              <a:rPr lang="en-US" sz="1600" i="0" u="none" strike="noStrike" baseline="0" dirty="0">
                <a:latin typeface="Times New Roman" panose="02020603050405020304" pitchFamily="18" charset="0"/>
              </a:rPr>
              <a:t>Suggestions for Improvement:</a:t>
            </a:r>
          </a:p>
          <a:p>
            <a:pPr marL="0" indent="0">
              <a:buNone/>
            </a:pPr>
            <a:r>
              <a:rPr lang="en-US" sz="1600" i="0" u="none" strike="noStrike" baseline="0" dirty="0">
                <a:latin typeface="Times New Roman" panose="02020603050405020304" pitchFamily="18" charset="0"/>
              </a:rPr>
              <a:t>It is suggested that we develop and include topic or weekly learning outcomes for this course, that are aligned to the course learning outcomes and these needs to be explicitly made available to the students, perhaps from the Course Outline.</a:t>
            </a:r>
          </a:p>
          <a:p>
            <a:pPr marL="0" indent="0">
              <a:buNone/>
            </a:pPr>
            <a:endParaRPr lang="en-US" sz="1600" i="0" u="none" strike="noStrike" baseline="0" dirty="0">
              <a:latin typeface="Times New Roman" panose="02020603050405020304" pitchFamily="18" charset="0"/>
            </a:endParaRPr>
          </a:p>
          <a:p>
            <a:pPr marL="0" indent="0">
              <a:buNone/>
            </a:pPr>
            <a:r>
              <a:rPr lang="en-US" sz="900" dirty="0">
                <a:latin typeface="Times New Roman" panose="02020603050405020304" pitchFamily="18" charset="0"/>
              </a:rPr>
              <a:t>© 2021 Quality Matters All rights reserved.</a:t>
            </a:r>
          </a:p>
          <a:p>
            <a:pPr marL="0" indent="0">
              <a:buNone/>
            </a:pPr>
            <a:endParaRPr lang="en-US" sz="1100" dirty="0"/>
          </a:p>
        </p:txBody>
      </p:sp>
    </p:spTree>
    <p:extLst>
      <p:ext uri="{BB962C8B-B14F-4D97-AF65-F5344CB8AC3E}">
        <p14:creationId xmlns:p14="http://schemas.microsoft.com/office/powerpoint/2010/main" val="34930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7"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9A5B809-521D-58DF-65D3-AE12C76F17F9}"/>
              </a:ext>
            </a:extLst>
          </p:cNvPr>
          <p:cNvSpPr>
            <a:spLocks noGrp="1"/>
          </p:cNvSpPr>
          <p:nvPr>
            <p:ph type="title"/>
          </p:nvPr>
        </p:nvSpPr>
        <p:spPr>
          <a:xfrm>
            <a:off x="804672" y="2053641"/>
            <a:ext cx="3669161" cy="2760098"/>
          </a:xfrm>
        </p:spPr>
        <p:txBody>
          <a:bodyPr>
            <a:normAutofit/>
          </a:bodyPr>
          <a:lstStyle/>
          <a:p>
            <a:r>
              <a:rPr lang="en-US" sz="2000" dirty="0">
                <a:solidFill>
                  <a:schemeClr val="tx2"/>
                </a:solidFill>
              </a:rPr>
              <a:t>ODFL Challenges to </a:t>
            </a:r>
            <a:r>
              <a:rPr lang="en-GB" sz="2000" dirty="0">
                <a:solidFill>
                  <a:schemeClr val="tx2"/>
                </a:solidFill>
                <a:effectLst/>
                <a:ea typeface="Times New Roman" panose="02020603050405020304" pitchFamily="18" charset="0"/>
              </a:rPr>
              <a:t>ensuring the credibility and validity of assessment methods (</a:t>
            </a:r>
            <a:r>
              <a:rPr lang="en-GB" sz="2000" i="1" dirty="0">
                <a:solidFill>
                  <a:schemeClr val="tx2"/>
                </a:solidFill>
                <a:effectLst/>
                <a:ea typeface="Times New Roman" panose="02020603050405020304" pitchFamily="18" charset="0"/>
              </a:rPr>
              <a:t>sample from QM report</a:t>
            </a:r>
            <a:r>
              <a:rPr lang="en-GB" sz="2000" dirty="0">
                <a:solidFill>
                  <a:schemeClr val="tx2"/>
                </a:solidFill>
                <a:effectLst/>
                <a:ea typeface="Times New Roman" panose="02020603050405020304" pitchFamily="18" charset="0"/>
              </a:rPr>
              <a:t>)</a:t>
            </a:r>
            <a:r>
              <a:rPr lang="en-US" sz="2000" dirty="0">
                <a:solidFill>
                  <a:schemeClr val="tx2"/>
                </a:solidFill>
              </a:rPr>
              <a:t> </a:t>
            </a:r>
          </a:p>
        </p:txBody>
      </p:sp>
      <p:sp>
        <p:nvSpPr>
          <p:cNvPr id="42" name="Content Placeholder 2">
            <a:extLst>
              <a:ext uri="{FF2B5EF4-FFF2-40B4-BE49-F238E27FC236}">
                <a16:creationId xmlns:a16="http://schemas.microsoft.com/office/drawing/2014/main" id="{010F2C3C-18D0-87E7-3D0F-4CAB372EEAC0}"/>
              </a:ext>
            </a:extLst>
          </p:cNvPr>
          <p:cNvSpPr>
            <a:spLocks noGrp="1"/>
          </p:cNvSpPr>
          <p:nvPr>
            <p:ph idx="1"/>
          </p:nvPr>
        </p:nvSpPr>
        <p:spPr>
          <a:xfrm>
            <a:off x="5436067" y="225635"/>
            <a:ext cx="6652470" cy="6483075"/>
          </a:xfrm>
          <a:noFill/>
          <a:ln>
            <a:noFill/>
          </a:ln>
        </p:spPr>
        <p:txBody>
          <a:bodyPr anchor="ctr">
            <a:normAutofit fontScale="25000" lnSpcReduction="20000"/>
          </a:bodyPr>
          <a:lstStyle/>
          <a:p>
            <a:pPr marL="0" indent="0">
              <a:buNone/>
            </a:pPr>
            <a:endParaRPr lang="en-US" sz="1000" i="0" u="none" strike="noStrike" baseline="0" dirty="0">
              <a:solidFill>
                <a:schemeClr val="tx2"/>
              </a:solidFill>
              <a:latin typeface="Times New Roman" panose="02020603050405020304" pitchFamily="18" charset="0"/>
            </a:endParaRPr>
          </a:p>
          <a:p>
            <a:pPr marL="0" indent="0">
              <a:lnSpc>
                <a:spcPct val="160000"/>
              </a:lnSpc>
              <a:buNone/>
            </a:pPr>
            <a:r>
              <a:rPr lang="en-US" sz="3200" b="1" i="0" u="none" strike="noStrike" baseline="0" dirty="0">
                <a:solidFill>
                  <a:schemeClr val="tx2"/>
                </a:solidFill>
                <a:latin typeface="Times New Roman" panose="02020603050405020304" pitchFamily="18" charset="0"/>
              </a:rPr>
              <a:t>General Standard 3: Assessment and Measurement: Assessments are integral to the learning process and are designed to evaluate learner progress in achieving the stated learning objectives or mastering the competencies.</a:t>
            </a:r>
          </a:p>
          <a:p>
            <a:pPr marL="0" indent="0">
              <a:lnSpc>
                <a:spcPct val="160000"/>
              </a:lnSpc>
              <a:buNone/>
            </a:pPr>
            <a:r>
              <a:rPr lang="en-US" sz="3200" i="0" u="none" strike="noStrike" baseline="0" dirty="0">
                <a:solidFill>
                  <a:schemeClr val="tx2"/>
                </a:solidFill>
                <a:latin typeface="Times New Roman" panose="02020603050405020304" pitchFamily="18" charset="0"/>
              </a:rPr>
              <a:t>Overview Statement: Assessment is implemented in a manner that corresponds to the course learning objectives or competencies and not only allows the instructor a broad perspective on the learners’ mastery of content, but also </a:t>
            </a:r>
            <a:r>
              <a:rPr lang="pt-BR" sz="3200" i="0" u="none" strike="noStrike" baseline="0" dirty="0">
                <a:solidFill>
                  <a:schemeClr val="tx2"/>
                </a:solidFill>
                <a:latin typeface="Times New Roman" panose="02020603050405020304" pitchFamily="18" charset="0"/>
              </a:rPr>
              <a:t>allows  learners  to  track  their  learning  progress  throughout  the  course .</a:t>
            </a:r>
          </a:p>
          <a:p>
            <a:pPr marL="0" indent="0">
              <a:buNone/>
            </a:pPr>
            <a:r>
              <a:rPr lang="en-US" sz="3200" i="0" u="sng" strike="noStrike" baseline="0" dirty="0">
                <a:solidFill>
                  <a:schemeClr val="tx2"/>
                </a:solidFill>
                <a:latin typeface="Times New Roman" panose="02020603050405020304" pitchFamily="18" charset="0"/>
              </a:rPr>
              <a:t>STANDARD 3.1 - (3 Points) Required</a:t>
            </a:r>
          </a:p>
          <a:p>
            <a:pPr marL="0" indent="0">
              <a:buNone/>
            </a:pPr>
            <a:r>
              <a:rPr lang="en-US" sz="3200" i="0" u="none" strike="noStrike" baseline="0" dirty="0">
                <a:solidFill>
                  <a:schemeClr val="tx2"/>
                </a:solidFill>
                <a:latin typeface="Times New Roman" panose="02020603050405020304" pitchFamily="18" charset="0"/>
              </a:rPr>
              <a:t>3.1 The assessments measure the achievement of the stated learning objectives or competencies.</a:t>
            </a:r>
          </a:p>
          <a:p>
            <a:pPr marL="0" indent="0">
              <a:buNone/>
            </a:pPr>
            <a:r>
              <a:rPr lang="pt-BR" sz="3200" i="0" u="none" strike="noStrike" baseline="0" dirty="0">
                <a:solidFill>
                  <a:schemeClr val="tx2"/>
                </a:solidFill>
                <a:latin typeface="Times New Roman" panose="02020603050405020304" pitchFamily="18" charset="0"/>
              </a:rPr>
              <a:t>Points   Possible : 3 	Points Awarded: 3	 Result : MET</a:t>
            </a:r>
          </a:p>
          <a:p>
            <a:pPr marL="0" indent="0">
              <a:buNone/>
            </a:pPr>
            <a:r>
              <a:rPr lang="en-US" sz="3200" i="0" u="none" strike="noStrike" baseline="0" dirty="0">
                <a:solidFill>
                  <a:schemeClr val="tx2"/>
                </a:solidFill>
                <a:latin typeface="Times New Roman" panose="02020603050405020304" pitchFamily="18" charset="0"/>
              </a:rPr>
              <a:t>Evidence:</a:t>
            </a:r>
          </a:p>
          <a:p>
            <a:pPr marL="0" indent="0">
              <a:lnSpc>
                <a:spcPct val="170000"/>
              </a:lnSpc>
              <a:buNone/>
            </a:pPr>
            <a:r>
              <a:rPr lang="en-US" sz="3200" i="0" u="none" strike="noStrike" baseline="0" dirty="0">
                <a:solidFill>
                  <a:schemeClr val="tx2"/>
                </a:solidFill>
                <a:latin typeface="Times New Roman" panose="02020603050405020304" pitchFamily="18" charset="0"/>
              </a:rPr>
              <a:t>Good to see that you are using a number of learning assessments to meet the course learning outcomes. It is clear that learners can successfully complete the assessments and meet the objectives or competencies stated in the learning activities. Hence, specific review standard 3.1 is M e t .</a:t>
            </a:r>
          </a:p>
          <a:p>
            <a:pPr marL="0" indent="0">
              <a:buNone/>
            </a:pPr>
            <a:r>
              <a:rPr lang="en-US" sz="3200" i="0" u="none" strike="noStrike" baseline="0" dirty="0">
                <a:solidFill>
                  <a:schemeClr val="tx2"/>
                </a:solidFill>
                <a:latin typeface="Times New Roman" panose="02020603050405020304" pitchFamily="18" charset="0"/>
              </a:rPr>
              <a:t>There are 4 major assessment activities for this course:</a:t>
            </a:r>
          </a:p>
          <a:p>
            <a:pPr marL="0" indent="0">
              <a:buNone/>
            </a:pPr>
            <a:r>
              <a:rPr lang="en-US" sz="3200" i="0" u="none" strike="noStrike" baseline="0" dirty="0">
                <a:solidFill>
                  <a:schemeClr val="tx2"/>
                </a:solidFill>
                <a:latin typeface="Times New Roman" panose="02020603050405020304" pitchFamily="18" charset="0"/>
              </a:rPr>
              <a:t>Assessment 1 (Forum Discussions) is aligned to and measures the achievement of course-learning outcomes 1, 2, 3, 4 a n d 5 .</a:t>
            </a:r>
          </a:p>
          <a:p>
            <a:pPr marL="0" indent="0">
              <a:buNone/>
            </a:pPr>
            <a:r>
              <a:rPr lang="en-US" sz="3200" i="0" u="none" strike="noStrike" baseline="0" dirty="0">
                <a:solidFill>
                  <a:schemeClr val="tx2"/>
                </a:solidFill>
                <a:latin typeface="Times New Roman" panose="02020603050405020304" pitchFamily="18" charset="0"/>
              </a:rPr>
              <a:t>2 </a:t>
            </a:r>
            <a:r>
              <a:rPr lang="en-US" sz="3200" i="0" u="none" strike="noStrike" spc="-150" baseline="0" dirty="0">
                <a:solidFill>
                  <a:schemeClr val="tx2"/>
                </a:solidFill>
                <a:latin typeface="Times New Roman" panose="02020603050405020304" pitchFamily="18" charset="0"/>
              </a:rPr>
              <a:t>.  </a:t>
            </a:r>
            <a:r>
              <a:rPr lang="en-US" sz="3200" i="0" u="none" strike="noStrike" baseline="0" dirty="0">
                <a:solidFill>
                  <a:schemeClr val="tx2"/>
                </a:solidFill>
                <a:latin typeface="Times New Roman" panose="02020603050405020304" pitchFamily="18" charset="0"/>
              </a:rPr>
              <a:t>Assessment</a:t>
            </a:r>
            <a:r>
              <a:rPr lang="en-US" sz="3200" i="0" u="none" strike="noStrike" spc="-150" baseline="0" dirty="0">
                <a:solidFill>
                  <a:schemeClr val="tx2"/>
                </a:solidFill>
                <a:latin typeface="Times New Roman" panose="02020603050405020304" pitchFamily="18" charset="0"/>
              </a:rPr>
              <a:t> </a:t>
            </a:r>
            <a:r>
              <a:rPr lang="en-US" sz="3200" i="0" u="none" strike="noStrike" baseline="0" dirty="0">
                <a:solidFill>
                  <a:schemeClr val="tx2"/>
                </a:solidFill>
                <a:latin typeface="Times New Roman" panose="02020603050405020304" pitchFamily="18" charset="0"/>
              </a:rPr>
              <a:t>2 (Essay) is aligned to and measures the achievement of course - learning out come s 1, 2, 3 and 5.</a:t>
            </a:r>
          </a:p>
          <a:p>
            <a:pPr marL="0" indent="0">
              <a:buNone/>
            </a:pPr>
            <a:r>
              <a:rPr lang="en-US" sz="3200" i="0" u="none" strike="noStrike" baseline="0" dirty="0">
                <a:solidFill>
                  <a:schemeClr val="tx2"/>
                </a:solidFill>
                <a:latin typeface="Times New Roman" panose="02020603050405020304" pitchFamily="18" charset="0"/>
              </a:rPr>
              <a:t>3 . Assessment 3 (Lesson Plan) is aligned to and measures the achievement of course - learning out come s 1, 2, 3 and 5.</a:t>
            </a:r>
          </a:p>
          <a:p>
            <a:pPr marL="0" indent="0">
              <a:buNone/>
            </a:pPr>
            <a:r>
              <a:rPr lang="en-US" sz="3200" i="0" u="none" strike="noStrike" baseline="0" dirty="0">
                <a:solidFill>
                  <a:schemeClr val="tx2"/>
                </a:solidFill>
                <a:latin typeface="Times New Roman" panose="02020603050405020304" pitchFamily="18" charset="0"/>
              </a:rPr>
              <a:t>4 . Assessment 4 (Final Exam) is aligned to and me a sur e s the achievement of course - learning out come s 1, 2, 3 and 5.</a:t>
            </a:r>
          </a:p>
          <a:p>
            <a:pPr marL="0" indent="0">
              <a:buNone/>
            </a:pPr>
            <a:r>
              <a:rPr lang="en-US" sz="3200" i="0" u="sng" strike="noStrike" baseline="0" dirty="0">
                <a:solidFill>
                  <a:schemeClr val="tx2"/>
                </a:solidFill>
                <a:latin typeface="Times New Roman" panose="02020603050405020304" pitchFamily="18" charset="0"/>
              </a:rPr>
              <a:t>STANDARD 3.2 - (3 Points) Required</a:t>
            </a:r>
          </a:p>
          <a:p>
            <a:pPr marL="0" indent="0">
              <a:buNone/>
            </a:pPr>
            <a:r>
              <a:rPr lang="en-US" sz="3200" i="0" strike="noStrike" baseline="0" dirty="0">
                <a:solidFill>
                  <a:schemeClr val="tx2"/>
                </a:solidFill>
                <a:latin typeface="Times New Roman" panose="02020603050405020304" pitchFamily="18" charset="0"/>
              </a:rPr>
              <a:t>3.2 The course grading policy is stated clearly at the beginning of the course.</a:t>
            </a:r>
          </a:p>
          <a:p>
            <a:pPr marL="0" indent="0">
              <a:buNone/>
            </a:pPr>
            <a:r>
              <a:rPr lang="pt-BR" sz="3200" i="0" strike="noStrike" baseline="0" dirty="0">
                <a:solidFill>
                  <a:schemeClr val="tx2"/>
                </a:solidFill>
                <a:latin typeface="Times New Roman" panose="02020603050405020304" pitchFamily="18" charset="0"/>
              </a:rPr>
              <a:t>Points  Possibl e : 3 	Points Awarded: 3 </a:t>
            </a:r>
            <a:r>
              <a:rPr lang="pt-BR" sz="3200" i="0" u="none" strike="noStrike" baseline="0" dirty="0">
                <a:solidFill>
                  <a:schemeClr val="tx2"/>
                </a:solidFill>
                <a:latin typeface="Times New Roman" panose="02020603050405020304" pitchFamily="18" charset="0"/>
              </a:rPr>
              <a:t>	Result : MET</a:t>
            </a:r>
          </a:p>
          <a:p>
            <a:pPr marL="0" indent="0">
              <a:buNone/>
            </a:pPr>
            <a:r>
              <a:rPr lang="en-US" sz="3200" i="0" u="none" strike="noStrike" baseline="0" dirty="0">
                <a:solidFill>
                  <a:schemeClr val="tx2"/>
                </a:solidFill>
                <a:latin typeface="Times New Roman" panose="02020603050405020304" pitchFamily="18" charset="0"/>
              </a:rPr>
              <a:t>Evidence:</a:t>
            </a:r>
          </a:p>
          <a:p>
            <a:pPr marL="0" indent="0">
              <a:lnSpc>
                <a:spcPct val="170000"/>
              </a:lnSpc>
              <a:buNone/>
            </a:pPr>
            <a:r>
              <a:rPr lang="en-US" sz="3200" i="0" u="none" strike="noStrike" baseline="0" dirty="0">
                <a:solidFill>
                  <a:schemeClr val="tx2"/>
                </a:solidFill>
                <a:latin typeface="Times New Roman" panose="02020603050405020304" pitchFamily="18" charset="0"/>
              </a:rPr>
              <a:t>You have done a great job of providing the “Assessment Portfolio” in the course outline, and it has as all the assessment activities/tasks that each learner is required to do in order for them to successfully complete the course.</a:t>
            </a:r>
          </a:p>
          <a:p>
            <a:pPr marL="0" indent="0">
              <a:lnSpc>
                <a:spcPct val="170000"/>
              </a:lnSpc>
              <a:buNone/>
            </a:pPr>
            <a:r>
              <a:rPr lang="en-US" sz="3200" i="0" u="none" strike="noStrike" baseline="0" dirty="0">
                <a:solidFill>
                  <a:schemeClr val="tx2"/>
                </a:solidFill>
                <a:latin typeface="Times New Roman" panose="02020603050405020304" pitchFamily="18" charset="0"/>
              </a:rPr>
              <a:t>A detailed course grading system is clearly stated and available to students via the </a:t>
            </a:r>
            <a:r>
              <a:rPr lang="en-US" sz="3200" i="1" u="none" strike="noStrike" baseline="0" dirty="0">
                <a:solidFill>
                  <a:schemeClr val="tx2"/>
                </a:solidFill>
                <a:latin typeface="Times New Roman" panose="02020603050405020304" pitchFamily="18" charset="0"/>
              </a:rPr>
              <a:t>“Course Outline” </a:t>
            </a:r>
            <a:r>
              <a:rPr lang="en-US" sz="3200" i="0" u="none" strike="noStrike" baseline="0" dirty="0">
                <a:solidFill>
                  <a:schemeClr val="tx2"/>
                </a:solidFill>
                <a:latin typeface="Times New Roman" panose="02020603050405020304" pitchFamily="18" charset="0"/>
              </a:rPr>
              <a:t>document. This also contains information on assessment weighting, submission, deadlines and assessment regulations. Hence, standard 3.2 is M e t .</a:t>
            </a:r>
          </a:p>
          <a:p>
            <a:pPr marL="0" indent="0">
              <a:lnSpc>
                <a:spcPct val="170000"/>
              </a:lnSpc>
              <a:buNone/>
            </a:pPr>
            <a:r>
              <a:rPr lang="en-US" sz="3200" i="0" u="none" strike="noStrike" baseline="0" dirty="0">
                <a:solidFill>
                  <a:schemeClr val="tx2"/>
                </a:solidFill>
                <a:latin typeface="Times New Roman" panose="02020603050405020304" pitchFamily="18" charset="0"/>
              </a:rPr>
              <a:t>Suggestions for Improvement:</a:t>
            </a:r>
          </a:p>
          <a:p>
            <a:pPr marL="0" indent="0">
              <a:lnSpc>
                <a:spcPct val="170000"/>
              </a:lnSpc>
              <a:buNone/>
            </a:pPr>
            <a:r>
              <a:rPr lang="en-US" sz="3200" i="0" u="none" strike="noStrike" baseline="0" dirty="0">
                <a:solidFill>
                  <a:schemeClr val="tx2"/>
                </a:solidFill>
                <a:latin typeface="Times New Roman" panose="02020603050405020304" pitchFamily="18" charset="0"/>
              </a:rPr>
              <a:t>It will be good to have the Course Grading policy/system information be placed under the Course Assessments section of the course, and a link to USP Handbook and Calendar should also to be provided in the course. Hence, specific review standard		</a:t>
            </a:r>
          </a:p>
          <a:p>
            <a:pPr marL="0" indent="0">
              <a:lnSpc>
                <a:spcPct val="170000"/>
              </a:lnSpc>
              <a:buNone/>
            </a:pPr>
            <a:r>
              <a:rPr lang="en-US" sz="3200" i="0" u="none" strike="noStrike" baseline="0" dirty="0">
                <a:solidFill>
                  <a:schemeClr val="tx2"/>
                </a:solidFill>
                <a:latin typeface="Times New Roman" panose="02020603050405020304" pitchFamily="18" charset="0"/>
              </a:rPr>
              <a:t>3.2 is M e t .</a:t>
            </a:r>
          </a:p>
          <a:p>
            <a:pPr marL="0" indent="0">
              <a:buNone/>
            </a:pPr>
            <a:r>
              <a:rPr lang="en-US" sz="3200" b="0" i="0" u="none" strike="noStrike" baseline="0" dirty="0">
                <a:solidFill>
                  <a:schemeClr val="tx2"/>
                </a:solidFill>
                <a:latin typeface="Times New Roman" panose="02020603050405020304" pitchFamily="18" charset="0"/>
              </a:rPr>
              <a:t>© 2021 Quality Matters All rights reserved</a:t>
            </a:r>
            <a:endParaRPr lang="en-US" sz="3200" dirty="0">
              <a:solidFill>
                <a:schemeClr val="tx2"/>
              </a:solidFill>
            </a:endParaRPr>
          </a:p>
          <a:p>
            <a:pPr marL="0" indent="0">
              <a:buNone/>
            </a:pPr>
            <a:endParaRPr lang="en-US" sz="1000" i="0" u="none" strike="noStrike" baseline="0" dirty="0">
              <a:solidFill>
                <a:schemeClr val="tx2"/>
              </a:solidFill>
              <a:latin typeface="Times New Roman" panose="02020603050405020304" pitchFamily="18" charset="0"/>
            </a:endParaRPr>
          </a:p>
          <a:p>
            <a:pPr marL="0" indent="0">
              <a:buNone/>
            </a:pPr>
            <a:endParaRPr lang="en-US" sz="700" i="0" u="none" strike="noStrike" baseline="0"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494557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1315</Words>
  <Application>Microsoft Office PowerPoint</Application>
  <PresentationFormat>Widescreen</PresentationFormat>
  <Paragraphs>109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Regional perspective from Oceania</vt:lpstr>
      <vt:lpstr>What we do at the University of the South Pacific (USP)</vt:lpstr>
      <vt:lpstr>Centre for Flexible Learning (CFL) at USP</vt:lpstr>
      <vt:lpstr>Course Development process</vt:lpstr>
      <vt:lpstr>The Review Process</vt:lpstr>
      <vt:lpstr>Sample suggestion</vt:lpstr>
      <vt:lpstr>Review of communication Expectations</vt:lpstr>
      <vt:lpstr>When standard is not met: </vt:lpstr>
      <vt:lpstr>ODFL Challenges to ensuring the credibility and validity of assessment methods (sample from QM report) </vt:lpstr>
      <vt:lpstr>Global Standard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perspective from Oceania</dc:title>
  <dc:creator>Rajni Chand</dc:creator>
  <cp:lastModifiedBy>Rajni Chand</cp:lastModifiedBy>
  <cp:revision>6</cp:revision>
  <dcterms:created xsi:type="dcterms:W3CDTF">2023-06-06T02:18:11Z</dcterms:created>
  <dcterms:modified xsi:type="dcterms:W3CDTF">2023-06-06T05:24:24Z</dcterms:modified>
</cp:coreProperties>
</file>