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1" r:id="rId4"/>
    <p:sldId id="258" r:id="rId5"/>
    <p:sldId id="883" r:id="rId6"/>
    <p:sldId id="8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1725" autoAdjust="0"/>
  </p:normalViewPr>
  <p:slideViewPr>
    <p:cSldViewPr snapToGrid="0">
      <p:cViewPr varScale="1">
        <p:scale>
          <a:sx n="88" d="100"/>
          <a:sy n="88" d="100"/>
        </p:scale>
        <p:origin x="1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5ACBB-7334-41A9-B3F8-CDBEAD264855}" type="datetimeFigureOut">
              <a:rPr lang="en-AE" smtClean="0"/>
              <a:t>6/19/23</a:t>
            </a:fld>
            <a:endParaRPr lang="en-A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D6A59-E3E0-4F01-8691-E5EA5DAC9D72}" type="slidenum">
              <a:rPr lang="en-AE" smtClean="0"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7302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A59-E3E0-4F01-8691-E5EA5DAC9D72}" type="slidenum">
              <a:rPr lang="en-AE" smtClean="0"/>
              <a:t>2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57975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A59-E3E0-4F01-8691-E5EA5DAC9D72}" type="slidenum">
              <a:rPr lang="en-AE" smtClean="0"/>
              <a:t>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7470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A59-E3E0-4F01-8691-E5EA5DAC9D72}" type="slidenum">
              <a:rPr lang="en-AE" smtClean="0"/>
              <a:t>5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4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D4ED-E138-C0A8-7F72-3E7764093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B6D4B-11EA-DF9E-3A84-DA65F74FC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9E993-9482-1354-EBB9-9B8858F1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2AA3-54BD-4381-AF53-D6F21E6913CD}" type="datetimeFigureOut">
              <a:rPr lang="en-AE" smtClean="0"/>
              <a:t>6/19/23</a:t>
            </a:fld>
            <a:endParaRPr lang="en-A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AC079-F440-CD6F-7186-AC44EADC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A31A1-3598-529D-4DEA-509D9352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1D3C-6BA8-4A53-8094-5ABBE2110EBA}" type="slidenum">
              <a:rPr lang="en-AE" smtClean="0"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7223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CDBA-6E58-7989-6F48-18A4AEF0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126E2-DAF0-6D19-BA7C-7D1E9D6F0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A1499-9691-7560-4577-67272527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2AA3-54BD-4381-AF53-D6F21E6913CD}" type="datetimeFigureOut">
              <a:rPr lang="en-AE" smtClean="0"/>
              <a:t>6/19/23</a:t>
            </a:fld>
            <a:endParaRPr lang="en-A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B258D-8B91-0E87-4C14-8E3271A7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FE598-4D3D-CAF3-1487-3123C2D3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1D3C-6BA8-4A53-8094-5ABBE2110EBA}" type="slidenum">
              <a:rPr lang="en-AE" smtClean="0"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92641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5A3ABB-6CA8-F200-0F84-676360C21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C9AB7-8489-E8EA-D20A-051FF49ED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94F4-6963-51B3-554C-41303DD6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2AA3-54BD-4381-AF53-D6F21E6913CD}" type="datetimeFigureOut">
              <a:rPr lang="en-AE" smtClean="0"/>
              <a:t>6/19/23</a:t>
            </a:fld>
            <a:endParaRPr lang="en-A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F49D4-217C-A913-6650-36CEE516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25619-5321-8A1B-9C48-81CDE6D2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1D3C-6BA8-4A53-8094-5ABBE2110EBA}" type="slidenum">
              <a:rPr lang="en-AE" smtClean="0"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58636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A5914-CACA-BBB6-0585-0AB8446AD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3"/>
          </a:xfrm>
        </p:spPr>
        <p:txBody>
          <a:bodyPr/>
          <a:lstStyle>
            <a:lvl1pPr>
              <a:spcBef>
                <a:spcPts val="600"/>
              </a:spcBef>
              <a:defRPr>
                <a:latin typeface="Montserrat Medium" panose="00000600000000000000" pitchFamily="2" charset="0"/>
              </a:defRPr>
            </a:lvl1pPr>
            <a:lvl2pPr>
              <a:spcBef>
                <a:spcPts val="600"/>
              </a:spcBef>
              <a:defRPr>
                <a:latin typeface="Montserrat Medium" panose="00000600000000000000" pitchFamily="2" charset="0"/>
              </a:defRPr>
            </a:lvl2pPr>
            <a:lvl3pPr>
              <a:spcBef>
                <a:spcPts val="600"/>
              </a:spcBef>
              <a:defRPr>
                <a:latin typeface="Montserrat Medium" panose="00000600000000000000" pitchFamily="2" charset="0"/>
              </a:defRPr>
            </a:lvl3pPr>
            <a:lvl4pPr>
              <a:spcBef>
                <a:spcPts val="600"/>
              </a:spcBef>
              <a:defRPr>
                <a:latin typeface="Montserrat Medium" panose="00000600000000000000" pitchFamily="2" charset="0"/>
              </a:defRPr>
            </a:lvl4pPr>
            <a:lvl5pPr>
              <a:spcBef>
                <a:spcPts val="600"/>
              </a:spcBef>
              <a:defRPr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E536B-DFF2-66DC-8F58-765CBCA0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2AA3-54BD-4381-AF53-D6F21E6913CD}" type="datetimeFigureOut">
              <a:rPr lang="en-AE" smtClean="0"/>
              <a:t>6/19/23</a:t>
            </a:fld>
            <a:endParaRPr lang="en-A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07E42-FB3B-2758-27D2-BC1529AC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DE4EB-FF7B-CEA4-A884-ABFE7370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1D3C-6BA8-4A53-8094-5ABBE2110EBA}" type="slidenum">
              <a:rPr lang="en-AE" smtClean="0"/>
              <a:t>‹#›</a:t>
            </a:fld>
            <a:endParaRPr lang="en-A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ED79557-F9AD-04D1-BF1F-827B93FDB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827" y="365125"/>
            <a:ext cx="3244948" cy="10636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2628CC-5EF5-6E82-9E2D-857C2AEFBBE4}"/>
              </a:ext>
            </a:extLst>
          </p:cNvPr>
          <p:cNvSpPr/>
          <p:nvPr userDrawn="1"/>
        </p:nvSpPr>
        <p:spPr>
          <a:xfrm>
            <a:off x="0" y="1493837"/>
            <a:ext cx="12192000" cy="10636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74473-DBCB-8B9B-4B35-E4C4A8B3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837"/>
            <a:ext cx="10515599" cy="106362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Montserrat Medium" panose="020B06040202020202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9376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2ED3-FA34-3C21-AA1B-B971F04A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7DFBB-CE3A-B659-5A18-EC5FC1033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79106-87AB-BDA0-6637-1B383CB5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2AA3-54BD-4381-AF53-D6F21E6913CD}" type="datetimeFigureOut">
              <a:rPr lang="en-AE" smtClean="0"/>
              <a:t>6/19/23</a:t>
            </a:fld>
            <a:endParaRPr lang="en-A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DBE8A-F7EE-A9DD-F741-F37BBAA9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3951E-B99D-23BD-1034-A24DC4CF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1D3C-6BA8-4A53-8094-5ABBE2110EBA}" type="slidenum">
              <a:rPr lang="en-AE" smtClean="0"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97002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4BBD-712B-7F66-03AD-854C7F71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15995-C01E-6342-14CC-3D93D4CE9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7865F-6FD2-A7B1-864D-AD5253C59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3DD7D-B092-BEF7-7B2A-142C52FF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2AA3-54BD-4381-AF53-D6F21E6913CD}" type="datetimeFigureOut">
              <a:rPr lang="en-AE" smtClean="0"/>
              <a:t>6/19/23</a:t>
            </a:fld>
            <a:endParaRPr lang="en-A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61A73-58BB-7699-40BF-210FCFEF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4D740-277A-4489-4BF1-AD783241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1D3C-6BA8-4A53-8094-5ABBE2110EBA}" type="slidenum">
              <a:rPr lang="en-AE" smtClean="0"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94771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BDE2-50F5-89BC-4367-30C4EA5A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2CA16-B7C1-D145-6805-0676E2695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CC07-8D21-14CC-73F4-19AE4D922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CA5E5-E3BA-A9BC-A40E-43CACDFD9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E36E0-0F8C-A3FF-B072-0BF5FD91A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DAA77-D3AE-1BA1-9F6E-45803C9D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2AA3-54BD-4381-AF53-D6F21E6913CD}" type="datetimeFigureOut">
              <a:rPr lang="en-AE" smtClean="0"/>
              <a:t>6/19/23</a:t>
            </a:fld>
            <a:endParaRPr lang="en-A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3CB273-F6DE-05E8-4A97-BD19E5D2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89DE7-368E-3CC6-FB5B-8B16C846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1D3C-6BA8-4A53-8094-5ABBE2110EBA}" type="slidenum">
              <a:rPr lang="en-AE" smtClean="0"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00871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E958-8842-8857-97A1-6FAA6985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72858-6FB7-15C0-3642-B69FBF4B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2AA3-54BD-4381-AF53-D6F21E6913CD}" type="datetimeFigureOut">
              <a:rPr lang="en-AE" smtClean="0"/>
              <a:t>6/19/23</a:t>
            </a:fld>
            <a:endParaRPr lang="en-A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BD3F2-6031-F36D-FE32-AE061BE3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D44CB-1FBA-9E7D-8566-5C66E0F1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1D3C-6BA8-4A53-8094-5ABBE2110EBA}" type="slidenum">
              <a:rPr lang="en-AE" smtClean="0"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2804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97825-7F55-B50D-289F-723DACC5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2AA3-54BD-4381-AF53-D6F21E6913CD}" type="datetimeFigureOut">
              <a:rPr lang="en-AE" smtClean="0"/>
              <a:t>6/19/23</a:t>
            </a:fld>
            <a:endParaRPr lang="en-A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E0562-EE03-47BA-310F-6FAE3C89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BA7F5-04D6-71B3-3A51-5414457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1D3C-6BA8-4A53-8094-5ABBE2110EBA}" type="slidenum">
              <a:rPr lang="en-AE" smtClean="0"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02065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F0AC-9ABB-7840-942E-626563D1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5EFCD-F0E6-4F4F-EDA4-CFED3465F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BA3BD-A1D9-8B3D-4D3E-8ECF5BA41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08167-84AB-0883-83B1-BD288B11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2AA3-54BD-4381-AF53-D6F21E6913CD}" type="datetimeFigureOut">
              <a:rPr lang="en-AE" smtClean="0"/>
              <a:t>6/19/23</a:t>
            </a:fld>
            <a:endParaRPr lang="en-A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DA480-116D-AC2A-5AB9-E1E0FC21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4B1D4-3301-01F3-C478-607AF867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1D3C-6BA8-4A53-8094-5ABBE2110EBA}" type="slidenum">
              <a:rPr lang="en-AE" smtClean="0"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93369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C70D-04E6-1BDC-4622-9455399C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75871-B6B9-FB3E-8418-46269BAA8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38234-5005-7A8E-A834-1BF404FB0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AADA3-27D3-8F1E-2B57-180D44E3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2AA3-54BD-4381-AF53-D6F21E6913CD}" type="datetimeFigureOut">
              <a:rPr lang="en-AE" smtClean="0"/>
              <a:t>6/19/23</a:t>
            </a:fld>
            <a:endParaRPr lang="en-A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82C4D-8B4D-3821-6253-3D1BF676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4A199-C99B-E75C-CFB3-8C2B2393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1D3C-6BA8-4A53-8094-5ABBE2110EBA}" type="slidenum">
              <a:rPr lang="en-AE" smtClean="0"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26812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EFC42-3BE3-170E-2E0E-2D96D39F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20301-9395-BC3B-5655-14F8BE570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3C627-CA70-FFFB-5ECD-90E4E4602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2AA3-54BD-4381-AF53-D6F21E6913CD}" type="datetimeFigureOut">
              <a:rPr lang="en-AE" smtClean="0"/>
              <a:t>6/19/23</a:t>
            </a:fld>
            <a:endParaRPr lang="en-A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1EDB8-9F37-1EDE-76C2-93CE2B26F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B349D-4D45-B1BE-D5E0-CB694D531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1D3C-6BA8-4A53-8094-5ABBE2110EBA}" type="slidenum">
              <a:rPr lang="en-AE" smtClean="0"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703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F4BD-F5A4-5804-1C00-7E9C493E3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7824" y="739643"/>
            <a:ext cx="6570813" cy="2689358"/>
          </a:xfrm>
        </p:spPr>
        <p:txBody>
          <a:bodyPr>
            <a:noAutofit/>
          </a:bodyPr>
          <a:lstStyle/>
          <a:p>
            <a:pPr algn="l"/>
            <a:r>
              <a:rPr lang="en-US" sz="4400" b="0" i="0" dirty="0">
                <a:solidFill>
                  <a:srgbClr val="00004C"/>
                </a:solidFill>
                <a:effectLst/>
                <a:latin typeface="Montserrat" panose="00000500000000000000" pitchFamily="2" charset="0"/>
              </a:rPr>
              <a:t>The International Council for Open and Distance Education</a:t>
            </a:r>
            <a:endParaRPr lang="en-A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8C670-9C23-898D-85D8-6ECC4D3C3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710" y="3978613"/>
            <a:ext cx="10134547" cy="192607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Montserrat" panose="00000500000000000000" pitchFamily="2" charset="0"/>
                <a:ea typeface="+mj-ea"/>
                <a:cs typeface="+mj-cs"/>
              </a:rPr>
              <a:t>Quality Network</a:t>
            </a:r>
          </a:p>
          <a:p>
            <a:endParaRPr lang="en-US" sz="1800" dirty="0">
              <a:solidFill>
                <a:srgbClr val="00004C"/>
              </a:solidFill>
              <a:latin typeface="Montserrat" panose="00000500000000000000" pitchFamily="2" charset="0"/>
              <a:ea typeface="+mj-ea"/>
              <a:cs typeface="+mj-cs"/>
            </a:endParaRPr>
          </a:p>
          <a:p>
            <a:r>
              <a:rPr lang="en-US" b="1" dirty="0">
                <a:solidFill>
                  <a:srgbClr val="00004C"/>
                </a:solidFill>
                <a:latin typeface="Montserrat" panose="00000500000000000000" pitchFamily="2" charset="0"/>
                <a:ea typeface="+mj-ea"/>
                <a:cs typeface="+mj-cs"/>
              </a:rPr>
              <a:t>Ask the ICDE Experts Event 1</a:t>
            </a:r>
          </a:p>
          <a:p>
            <a:r>
              <a:rPr lang="en-US" dirty="0">
                <a:solidFill>
                  <a:srgbClr val="00004C"/>
                </a:solidFill>
                <a:latin typeface="Montserrat" panose="00000500000000000000" pitchFamily="2" charset="0"/>
                <a:ea typeface="+mj-ea"/>
                <a:cs typeface="+mj-cs"/>
              </a:rPr>
              <a:t>June 6, 2023</a:t>
            </a:r>
            <a:endParaRPr lang="en-AE" dirty="0">
              <a:solidFill>
                <a:srgbClr val="00004C"/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6E75B-D5AB-F52F-A4A6-422B87F1E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9" t="35934" r="58695" b="30877"/>
          <a:stretch/>
        </p:blipFill>
        <p:spPr>
          <a:xfrm>
            <a:off x="952051" y="1419604"/>
            <a:ext cx="3955774" cy="227606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33047A4-0424-46D0-ADBA-26ABA9980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114" y="739642"/>
            <a:ext cx="2482947" cy="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0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E13816-7494-67ED-5C90-C4D6CAFEA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1534"/>
            <a:ext cx="10515600" cy="367545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ICDE Quality Network has a leading and coordinating role for quality enhancement of open, flexible and distance education.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ICDE Quality Network advices the Executive Committee in how ICDE should position its quality work on the global agenda. </a:t>
            </a:r>
            <a:endParaRPr lang="en-AE" sz="2400" dirty="0"/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Quality Network members collect and present knowledge on the latest developments of quality assurance within their institutions and respective regions.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469AA6-A44E-8A3E-0650-C9E9DA44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11584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469AA6-A44E-8A3E-0650-C9E9DA44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Members</a:t>
            </a:r>
            <a:endParaRPr lang="en-A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A4CA5F-D696-C2BE-42FA-54DC1ED7E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156382"/>
              </p:ext>
            </p:extLst>
          </p:nvPr>
        </p:nvGraphicFramePr>
        <p:xfrm>
          <a:off x="573932" y="2807746"/>
          <a:ext cx="11254901" cy="390782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345423">
                  <a:extLst>
                    <a:ext uri="{9D8B030D-6E8A-4147-A177-3AD203B41FA5}">
                      <a16:colId xmlns:a16="http://schemas.microsoft.com/office/drawing/2014/main" val="2152420859"/>
                    </a:ext>
                  </a:extLst>
                </a:gridCol>
                <a:gridCol w="5307704">
                  <a:extLst>
                    <a:ext uri="{9D8B030D-6E8A-4147-A177-3AD203B41FA5}">
                      <a16:colId xmlns:a16="http://schemas.microsoft.com/office/drawing/2014/main" val="2831155692"/>
                    </a:ext>
                  </a:extLst>
                </a:gridCol>
                <a:gridCol w="2601774">
                  <a:extLst>
                    <a:ext uri="{9D8B030D-6E8A-4147-A177-3AD203B41FA5}">
                      <a16:colId xmlns:a16="http://schemas.microsoft.com/office/drawing/2014/main" val="3701953943"/>
                    </a:ext>
                  </a:extLst>
                </a:gridCol>
              </a:tblGrid>
              <a:tr h="472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Name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Institution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Country/Region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4039316"/>
                  </a:ext>
                </a:extLst>
              </a:tr>
              <a:tr h="602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Chair: Souma Alhaj Ali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E" sz="1800" dirty="0">
                          <a:effectLst/>
                          <a:latin typeface="Montserrat Medium" panose="00000600000000000000" pitchFamily="2" charset="0"/>
                        </a:rPr>
                        <a:t>Hamdan Bin Mohammed Smart University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United Arab Emirates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388705"/>
                  </a:ext>
                </a:extLst>
              </a:tr>
              <a:tr h="333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Yaping Gao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Quality Matters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North America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561830"/>
                  </a:ext>
                </a:extLst>
              </a:tr>
              <a:tr h="333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George Ubachs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EADTU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Europe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6872132"/>
                  </a:ext>
                </a:extLst>
              </a:tr>
              <a:tr h="6040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Mary Morocho Quezada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Universidad Técnica Particular de la Loja (UTPL) and CALED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Latin America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774907"/>
                  </a:ext>
                </a:extLst>
              </a:tr>
              <a:tr h="364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Montserrat Medium" panose="00000600000000000000" pitchFamily="2" charset="0"/>
                        </a:rPr>
                        <a:t>Obhajajie</a:t>
                      </a: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 Juliet </a:t>
                      </a:r>
                      <a:r>
                        <a:rPr lang="en-US" sz="1800" dirty="0" err="1">
                          <a:effectLst/>
                          <a:latin typeface="Montserrat Medium" panose="00000600000000000000" pitchFamily="2" charset="0"/>
                        </a:rPr>
                        <a:t>Inegbedion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National Open University of Nigeria (NOUN)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Montserrat Medium" panose="00000600000000000000" pitchFamily="2" charset="0"/>
                        </a:rPr>
                        <a:t>Africa</a:t>
                      </a:r>
                      <a:endParaRPr lang="en-AE" sz="180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9687927"/>
                  </a:ext>
                </a:extLst>
              </a:tr>
              <a:tr h="333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Montserrat Medium" panose="00000600000000000000" pitchFamily="2" charset="0"/>
                        </a:rPr>
                        <a:t>Ojat Darojat</a:t>
                      </a:r>
                      <a:endParaRPr lang="en-AE" sz="180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Montserrat Medium" panose="00000600000000000000" pitchFamily="2" charset="0"/>
                        </a:rPr>
                        <a:t>Universitas Terbuka</a:t>
                      </a:r>
                      <a:endParaRPr lang="en-AE" sz="180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Montserrat Medium" panose="00000600000000000000" pitchFamily="2" charset="0"/>
                        </a:rPr>
                        <a:t>Asia</a:t>
                      </a:r>
                      <a:endParaRPr lang="en-AE" sz="180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013853"/>
                  </a:ext>
                </a:extLst>
              </a:tr>
              <a:tr h="3260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Moustafa Hassan 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E" sz="1800" dirty="0">
                          <a:effectLst/>
                          <a:latin typeface="Montserrat Medium" panose="00000600000000000000" pitchFamily="2" charset="0"/>
                        </a:rPr>
                        <a:t>Hamdan Bin Mohammed Smart University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Arab Region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430580"/>
                  </a:ext>
                </a:extLst>
              </a:tr>
              <a:tr h="333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Montserrat Medium" panose="00000600000000000000" pitchFamily="2" charset="0"/>
                        </a:rPr>
                        <a:t>Rajni Chand</a:t>
                      </a:r>
                      <a:endParaRPr lang="en-AE" sz="180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University of South Pacific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ontserrat Medium" panose="00000600000000000000" pitchFamily="2" charset="0"/>
                        </a:rPr>
                        <a:t>Oceania</a:t>
                      </a:r>
                      <a:endParaRPr lang="en-AE" sz="18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2865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59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F42985-A7B0-EA67-4BD1-6ABE38660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7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AE" sz="2000" dirty="0">
                <a:cs typeface="Arial" panose="020B0604020202020204" pitchFamily="34" charset="0"/>
              </a:rPr>
              <a:t>Enlighten, inspire, and encourage the adoption of high-quality standards and best practices in open, online, flexible, and distance education. </a:t>
            </a:r>
          </a:p>
          <a:p>
            <a:pPr marL="342900" indent="-342900">
              <a:lnSpc>
                <a:spcPct val="117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AE" sz="2000" dirty="0">
                <a:cs typeface="Arial" panose="020B0604020202020204" pitchFamily="34" charset="0"/>
              </a:rPr>
              <a:t>Support the development of ICDE Global Advocacy Campaigns for open, flexible and distance learning (OFDL).</a:t>
            </a:r>
          </a:p>
          <a:p>
            <a:pPr marL="342900" indent="-342900">
              <a:lnSpc>
                <a:spcPct val="117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AE" sz="2000" dirty="0">
                <a:cs typeface="Arial" panose="020B0604020202020204" pitchFamily="34" charset="0"/>
              </a:rPr>
              <a:t>Support the ICDE Conferences and Events.</a:t>
            </a:r>
          </a:p>
          <a:p>
            <a:pPr marL="342900" indent="-342900">
              <a:lnSpc>
                <a:spcPct val="117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AE" sz="2000" dirty="0">
                <a:cs typeface="Arial" panose="020B0604020202020204" pitchFamily="34" charset="0"/>
              </a:rPr>
              <a:t>Represent ICDE in external conferences and events relevant to quality.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4F340C-3B62-6F6E-8BA8-A4B382EF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Mandate 2023-24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20743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4F340C-3B62-6F6E-8BA8-A4B382EF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Quality</a:t>
            </a:r>
            <a:r>
              <a:rPr lang="en-AE" sz="3200" dirty="0">
                <a:cs typeface="Arial" panose="020B0604020202020204" pitchFamily="34" charset="0"/>
              </a:rPr>
              <a:t> of open, online, flexible, and distance education</a:t>
            </a:r>
            <a:endParaRPr lang="en-AE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303ED4-F431-23D7-3AC1-770016A8F156}"/>
              </a:ext>
            </a:extLst>
          </p:cNvPr>
          <p:cNvGrpSpPr/>
          <p:nvPr/>
        </p:nvGrpSpPr>
        <p:grpSpPr>
          <a:xfrm>
            <a:off x="492066" y="2764715"/>
            <a:ext cx="10997101" cy="3748624"/>
            <a:chOff x="492066" y="1750639"/>
            <a:chExt cx="11348719" cy="47627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351760-3BE5-E642-BDBD-AA310A0171E4}"/>
                </a:ext>
              </a:extLst>
            </p:cNvPr>
            <p:cNvSpPr/>
            <p:nvPr/>
          </p:nvSpPr>
          <p:spPr>
            <a:xfrm>
              <a:off x="714264" y="1933048"/>
              <a:ext cx="3522423" cy="1304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700" algn="ctr"/>
              <a:r>
                <a:rPr lang="en-US" sz="2000" b="1" dirty="0">
                  <a:solidFill>
                    <a:schemeClr val="bg1"/>
                  </a:solidFill>
                  <a:latin typeface="Montserrat Medium" panose="00000600000000000000" pitchFamily="2" charset="0"/>
                </a:rPr>
                <a:t>Organizational Aspects</a:t>
              </a:r>
              <a:endParaRPr lang="en-US" sz="2000" dirty="0">
                <a:solidFill>
                  <a:schemeClr val="bg1"/>
                </a:solidFill>
                <a:latin typeface="Montserrat Medium" panose="000006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52572E-1BFE-950C-3E53-F5C293D7A8C9}"/>
                </a:ext>
              </a:extLst>
            </p:cNvPr>
            <p:cNvSpPr/>
            <p:nvPr/>
          </p:nvSpPr>
          <p:spPr>
            <a:xfrm>
              <a:off x="492066" y="1750640"/>
              <a:ext cx="770529" cy="1020696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93000" r="-9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485BBC-7957-1917-DC95-BA25DCDEEE11}"/>
                </a:ext>
              </a:extLst>
            </p:cNvPr>
            <p:cNvSpPr/>
            <p:nvPr/>
          </p:nvSpPr>
          <p:spPr>
            <a:xfrm>
              <a:off x="714263" y="5199359"/>
              <a:ext cx="3522423" cy="1304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8975" algn="ctr" defTabSz="355600">
                <a:lnSpc>
                  <a:spcPct val="90000"/>
                </a:lnSpc>
                <a:spcBef>
                  <a:spcPts val="120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Montserrat Medium" panose="00000600000000000000" pitchFamily="2" charset="0"/>
                </a:rPr>
                <a:t>Faculty and Professional Staff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D70C4E-67EE-622E-5B95-D8532F50070E}"/>
                </a:ext>
              </a:extLst>
            </p:cNvPr>
            <p:cNvSpPr/>
            <p:nvPr/>
          </p:nvSpPr>
          <p:spPr>
            <a:xfrm>
              <a:off x="4511385" y="1933048"/>
              <a:ext cx="3522423" cy="1304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8975" algn="ctr" defTabSz="457200">
                <a:lnSpc>
                  <a:spcPct val="90000"/>
                </a:lnSpc>
                <a:spcBef>
                  <a:spcPts val="120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Montserrat Medium" panose="00000600000000000000" pitchFamily="2" charset="0"/>
                </a:rPr>
                <a:t>Curriculum and Course Design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9BA1F-6F11-7160-EF12-0945B26DB2FA}"/>
                </a:ext>
              </a:extLst>
            </p:cNvPr>
            <p:cNvSpPr/>
            <p:nvPr/>
          </p:nvSpPr>
          <p:spPr>
            <a:xfrm>
              <a:off x="4511385" y="3597520"/>
              <a:ext cx="3522423" cy="1304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700" algn="ctr"/>
              <a:r>
                <a:rPr lang="en-US" sz="2000" b="1" dirty="0">
                  <a:solidFill>
                    <a:schemeClr val="bg1"/>
                  </a:solidFill>
                  <a:latin typeface="Montserrat Medium" panose="00000600000000000000" pitchFamily="2" charset="0"/>
                </a:rPr>
                <a:t>Assessment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F55C0E-694D-1AA4-5E84-E0FBE15AE2AA}"/>
                </a:ext>
              </a:extLst>
            </p:cNvPr>
            <p:cNvSpPr/>
            <p:nvPr/>
          </p:nvSpPr>
          <p:spPr>
            <a:xfrm>
              <a:off x="4515873" y="5209003"/>
              <a:ext cx="3522423" cy="1304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6263" algn="ctr" defTabSz="355600">
                <a:lnSpc>
                  <a:spcPct val="90000"/>
                </a:lnSpc>
                <a:spcBef>
                  <a:spcPts val="120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Montserrat Medium" panose="00000600000000000000" pitchFamily="2" charset="0"/>
                </a:rPr>
                <a:t>Student Services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A12C89-6AD3-7EB6-A433-13526661FE2E}"/>
                </a:ext>
              </a:extLst>
            </p:cNvPr>
            <p:cNvSpPr/>
            <p:nvPr/>
          </p:nvSpPr>
          <p:spPr>
            <a:xfrm>
              <a:off x="8308505" y="1956509"/>
              <a:ext cx="3522423" cy="1304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8975" algn="ctr" defTabSz="457200">
                <a:lnSpc>
                  <a:spcPct val="90000"/>
                </a:lnSpc>
                <a:spcBef>
                  <a:spcPts val="120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Montserrat Medium" panose="00000600000000000000" pitchFamily="2" charset="0"/>
                </a:rPr>
                <a:t>Course Delivery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F8678C-46C9-2E1B-FA05-6838FD5D1BB9}"/>
                </a:ext>
              </a:extLst>
            </p:cNvPr>
            <p:cNvSpPr/>
            <p:nvPr/>
          </p:nvSpPr>
          <p:spPr>
            <a:xfrm>
              <a:off x="8318361" y="3597520"/>
              <a:ext cx="3522423" cy="1304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700" algn="ctr"/>
              <a:r>
                <a:rPr lang="en-US" sz="2000" b="1" dirty="0">
                  <a:solidFill>
                    <a:schemeClr val="bg1"/>
                  </a:solidFill>
                  <a:latin typeface="Montserrat Medium" panose="00000600000000000000" pitchFamily="2" charset="0"/>
                </a:rPr>
                <a:t>Technology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1A5E00-11B2-998B-C6A4-325C7DD67147}"/>
                </a:ext>
              </a:extLst>
            </p:cNvPr>
            <p:cNvSpPr/>
            <p:nvPr/>
          </p:nvSpPr>
          <p:spPr>
            <a:xfrm>
              <a:off x="8318362" y="5199359"/>
              <a:ext cx="3522423" cy="1304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20700" algn="ctr">
                <a:lnSpc>
                  <a:spcPct val="90000"/>
                </a:lnSpc>
                <a:spcBef>
                  <a:spcPts val="120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Montserrat Medium" panose="00000600000000000000" pitchFamily="2" charset="0"/>
                </a:rPr>
                <a:t>Quality Assurance, IS, and RM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D22B1C-5038-E677-943B-2769D86C4021}"/>
                </a:ext>
              </a:extLst>
            </p:cNvPr>
            <p:cNvSpPr/>
            <p:nvPr/>
          </p:nvSpPr>
          <p:spPr>
            <a:xfrm>
              <a:off x="8171595" y="5062804"/>
              <a:ext cx="770529" cy="867557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E56BB9-8EEE-AB1B-E8D5-CD36750387EA}"/>
                </a:ext>
              </a:extLst>
            </p:cNvPr>
            <p:cNvSpPr/>
            <p:nvPr/>
          </p:nvSpPr>
          <p:spPr>
            <a:xfrm>
              <a:off x="8161739" y="3484202"/>
              <a:ext cx="770529" cy="996466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1000" r="-5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5D381E-076E-6444-F904-80D0909C7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595" y="1750639"/>
              <a:ext cx="831584" cy="83760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666F08-7549-E679-E569-49F1C1EDDAC2}"/>
                </a:ext>
              </a:extLst>
            </p:cNvPr>
            <p:cNvSpPr/>
            <p:nvPr/>
          </p:nvSpPr>
          <p:spPr>
            <a:xfrm>
              <a:off x="4336759" y="5034668"/>
              <a:ext cx="770529" cy="845627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45A48E-B437-53C3-B901-E88199CFCD0F}"/>
                </a:ext>
              </a:extLst>
            </p:cNvPr>
            <p:cNvSpPr/>
            <p:nvPr/>
          </p:nvSpPr>
          <p:spPr>
            <a:xfrm>
              <a:off x="4326902" y="3484202"/>
              <a:ext cx="770529" cy="81358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85E05F-3FD2-FF66-9B98-E8FCCF4A9EC8}"/>
                </a:ext>
              </a:extLst>
            </p:cNvPr>
            <p:cNvSpPr/>
            <p:nvPr/>
          </p:nvSpPr>
          <p:spPr>
            <a:xfrm>
              <a:off x="4326903" y="1750639"/>
              <a:ext cx="770529" cy="1020697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r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9C4849-CC80-297A-1EB5-753A99778D7A}"/>
                </a:ext>
              </a:extLst>
            </p:cNvPr>
            <p:cNvSpPr/>
            <p:nvPr/>
          </p:nvSpPr>
          <p:spPr>
            <a:xfrm>
              <a:off x="492066" y="5076872"/>
              <a:ext cx="770529" cy="813587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189DDE-CC07-C77D-054A-E647BC9BDBA0}"/>
                </a:ext>
              </a:extLst>
            </p:cNvPr>
            <p:cNvSpPr/>
            <p:nvPr/>
          </p:nvSpPr>
          <p:spPr>
            <a:xfrm>
              <a:off x="714264" y="3597520"/>
              <a:ext cx="3522423" cy="1304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8975" algn="ctr" defTabSz="457200">
                <a:lnSpc>
                  <a:spcPct val="90000"/>
                </a:lnSpc>
                <a:spcBef>
                  <a:spcPts val="120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Montserrat Medium" panose="00000600000000000000" pitchFamily="2" charset="0"/>
                </a:rPr>
                <a:t>Teaching and Learning Material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6BD5E5-032F-89D2-4D34-9F102AC10862}"/>
                </a:ext>
              </a:extLst>
            </p:cNvPr>
            <p:cNvSpPr/>
            <p:nvPr/>
          </p:nvSpPr>
          <p:spPr>
            <a:xfrm>
              <a:off x="510943" y="3479710"/>
              <a:ext cx="770529" cy="85188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7000" r="-2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086CA2A-093A-461B-AFA7-44E16AF4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358" y="6600962"/>
            <a:ext cx="7416800" cy="20880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Copyright © 2023 HBMSU - Dr. Souma Alhaj Ali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9965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D4EE2F-5AA4-E049-D91B-7C7FB614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5322"/>
            <a:ext cx="12192000" cy="137411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1073150" algn="l"/>
            <a:r>
              <a:rPr lang="en-US" sz="4000" dirty="0">
                <a:latin typeface="Montserrat Medium" panose="020B0604020202020204" pitchFamily="2" charset="0"/>
              </a:rPr>
              <a:t>Thank You</a:t>
            </a:r>
            <a:endParaRPr lang="en-AE" sz="4000" dirty="0">
              <a:latin typeface="Montserrat Medium" panose="020B06040202020202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4FC14-B963-B3E2-CB8B-B693ECA7B3FE}"/>
              </a:ext>
            </a:extLst>
          </p:cNvPr>
          <p:cNvSpPr/>
          <p:nvPr/>
        </p:nvSpPr>
        <p:spPr>
          <a:xfrm>
            <a:off x="0" y="1473799"/>
            <a:ext cx="12192000" cy="14415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8878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281</Words>
  <Application>Microsoft Macintosh PowerPoint</Application>
  <PresentationFormat>Widescreen</PresentationFormat>
  <Paragraphs>57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Montserrat Medium</vt:lpstr>
      <vt:lpstr>Office Theme</vt:lpstr>
      <vt:lpstr>The International Council for Open and Distance Education</vt:lpstr>
      <vt:lpstr>Introduction</vt:lpstr>
      <vt:lpstr>Current Members</vt:lpstr>
      <vt:lpstr>Mandate 2023-24</vt:lpstr>
      <vt:lpstr>Quality of open, online, flexible, and distance education</vt:lpstr>
      <vt:lpstr>Thank You</vt:lpstr>
    </vt:vector>
  </TitlesOfParts>
  <Company>HBMSU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Council for Open and Distance Education</dc:title>
  <dc:creator>Dr. Souma Alhaj Ali</dc:creator>
  <cp:lastModifiedBy>Anna Fredriksen</cp:lastModifiedBy>
  <cp:revision>43</cp:revision>
  <dcterms:created xsi:type="dcterms:W3CDTF">2023-02-08T05:37:23Z</dcterms:created>
  <dcterms:modified xsi:type="dcterms:W3CDTF">2023-06-19T13:55:38Z</dcterms:modified>
</cp:coreProperties>
</file>